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</p:sldMasterIdLst>
  <p:notesMasterIdLst>
    <p:notesMasterId r:id="rId11"/>
  </p:notesMasterIdLst>
  <p:sldIdLst>
    <p:sldId id="256" r:id="rId2"/>
    <p:sldId id="465" r:id="rId3"/>
    <p:sldId id="466" r:id="rId4"/>
    <p:sldId id="467" r:id="rId5"/>
    <p:sldId id="468" r:id="rId6"/>
    <p:sldId id="469" r:id="rId7"/>
    <p:sldId id="470" r:id="rId8"/>
    <p:sldId id="471" r:id="rId9"/>
    <p:sldId id="472" r:id="rId10"/>
  </p:sldIdLst>
  <p:sldSz cx="9144000" cy="5143500" type="screen16x9"/>
  <p:notesSz cx="6888163" cy="10020300"/>
  <p:embeddedFontLst>
    <p:embeddedFont>
      <p:font typeface="Roboto Condensed" pitchFamily="2" charset="0"/>
      <p:regular r:id="rId12"/>
      <p:italic r:id="rId13"/>
    </p:embeddedFont>
    <p:embeddedFont>
      <p:font typeface="Roboto Cn" pitchFamily="2" charset="0"/>
      <p:regular r:id="rId14"/>
      <p:bold r:id="rId15"/>
      <p:italic r:id="rId16"/>
      <p:boldItalic r:id="rId17"/>
    </p:embeddedFont>
    <p:embeddedFont>
      <p:font typeface="Calibri" pitchFamily="34" charset="0"/>
      <p:regular r:id="rId18"/>
      <p:bold r:id="rId19"/>
      <p:italic r:id="rId20"/>
      <p:boldItalic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  <a:srgbClr val="17A345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862" autoAdjust="0"/>
    <p:restoredTop sz="98489" autoAdjust="0"/>
  </p:normalViewPr>
  <p:slideViewPr>
    <p:cSldViewPr>
      <p:cViewPr>
        <p:scale>
          <a:sx n="95" d="100"/>
          <a:sy n="95" d="100"/>
        </p:scale>
        <p:origin x="-324" y="-726"/>
      </p:cViewPr>
      <p:guideLst>
        <p:guide orient="horz" pos="157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3156"/>
        <p:guide pos="2170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220998C9-7BE4-490D-B4B5-499CAB5A31C8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C52277C5-9323-4274-800C-B26450AC19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50888"/>
            <a:ext cx="6678613" cy="375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2277C5-9323-4274-800C-B26450AC19F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7644" y="4335946"/>
            <a:ext cx="6400800" cy="361206"/>
          </a:xfrm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solidFill>
                  <a:srgbClr val="17A34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dirty="0" smtClean="0"/>
              <a:t>Образец подзаголовка</a:t>
            </a:r>
            <a:endParaRPr lang="ru-RU" noProof="0" dirty="0"/>
          </a:p>
        </p:txBody>
      </p:sp>
      <p:pic>
        <p:nvPicPr>
          <p:cNvPr id="10" name="Рисунок 9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40336" y="807555"/>
            <a:ext cx="1463328" cy="234132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7A345"/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7544" y="1203598"/>
            <a:ext cx="3888432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6016" y="1203598"/>
            <a:ext cx="396044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>
                <a:solidFill>
                  <a:srgbClr val="17A345"/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7A345"/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4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 Образец текста</a:t>
            </a:r>
          </a:p>
          <a:p>
            <a:pPr lvl="1"/>
            <a:r>
              <a:rPr lang="ru-RU" dirty="0" smtClean="0"/>
              <a:t> Второй уровень</a:t>
            </a:r>
          </a:p>
          <a:p>
            <a:pPr lvl="2"/>
            <a:r>
              <a:rPr lang="ru-RU" dirty="0" smtClean="0"/>
              <a:t> Третий уровень</a:t>
            </a:r>
          </a:p>
          <a:p>
            <a:pPr lvl="3"/>
            <a:r>
              <a:rPr lang="ru-RU" dirty="0" smtClean="0"/>
              <a:t> Четвертый уровень</a:t>
            </a:r>
          </a:p>
          <a:p>
            <a:pPr lvl="4"/>
            <a:r>
              <a:rPr lang="ru-RU" dirty="0" smtClean="0"/>
              <a:t> 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076328"/>
            <a:ext cx="3008313" cy="351829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деталь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21" name="Текст 3"/>
          <p:cNvSpPr>
            <a:spLocks noGrp="1"/>
          </p:cNvSpPr>
          <p:nvPr>
            <p:ph type="body" sz="half" idx="2"/>
          </p:nvPr>
        </p:nvSpPr>
        <p:spPr>
          <a:xfrm>
            <a:off x="6156178" y="1354336"/>
            <a:ext cx="2540261" cy="3223544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3" name="Рисунок 22"/>
          <p:cNvSpPr>
            <a:spLocks noGrp="1"/>
          </p:cNvSpPr>
          <p:nvPr>
            <p:ph type="pic" sz="quarter" idx="10"/>
          </p:nvPr>
        </p:nvSpPr>
        <p:spPr>
          <a:xfrm>
            <a:off x="539552" y="1347614"/>
            <a:ext cx="5076564" cy="32403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596336" y="195486"/>
            <a:ext cx="108012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4" y="205980"/>
            <a:ext cx="6482677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пирай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923930" y="1102788"/>
            <a:ext cx="783087" cy="1252938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 userDrawn="1">
            <p:ph type="subTitle" idx="1"/>
          </p:nvPr>
        </p:nvSpPr>
        <p:spPr>
          <a:xfrm>
            <a:off x="3563890" y="4371950"/>
            <a:ext cx="1547663" cy="375828"/>
          </a:xfrm>
        </p:spPr>
        <p:txBody>
          <a:bodyPr>
            <a:noAutofit/>
          </a:bodyPr>
          <a:lstStyle>
            <a:lvl1pPr algn="ctr">
              <a:buNone/>
              <a:defRPr sz="1000">
                <a:solidFill>
                  <a:srgbClr val="17A345"/>
                </a:solidFill>
              </a:defRPr>
            </a:lvl1pPr>
          </a:lstStyle>
          <a:p>
            <a:r>
              <a:rPr lang="ru-RU" dirty="0" smtClean="0"/>
              <a:t>© </a:t>
            </a:r>
            <a:r>
              <a:rPr lang="en-US" dirty="0" smtClean="0"/>
              <a:t>copyright</a:t>
            </a:r>
            <a:endParaRPr lang="ru-RU" dirty="0" smtClean="0"/>
          </a:p>
          <a:p>
            <a:r>
              <a:rPr lang="ru-RU" dirty="0" smtClean="0"/>
              <a:t>2013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7A345"/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75607"/>
            <a:ext cx="8229600" cy="2124236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7A345"/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5" name="Текст 6"/>
          <p:cNvSpPr>
            <a:spLocks noGrp="1"/>
          </p:cNvSpPr>
          <p:nvPr>
            <p:ph type="body" sz="quarter" idx="10"/>
          </p:nvPr>
        </p:nvSpPr>
        <p:spPr>
          <a:xfrm>
            <a:off x="468315" y="1275606"/>
            <a:ext cx="8243887" cy="3167807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ru-RU" dirty="0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Таблица 3"/>
          <p:cNvSpPr>
            <a:spLocks noGrp="1"/>
          </p:cNvSpPr>
          <p:nvPr>
            <p:ph type="tbl" sz="quarter" idx="10"/>
          </p:nvPr>
        </p:nvSpPr>
        <p:spPr>
          <a:xfrm>
            <a:off x="467544" y="1275608"/>
            <a:ext cx="8208912" cy="9001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>
            <a:normAutofit/>
          </a:bodyPr>
          <a:lstStyle>
            <a:lvl1pPr>
              <a:defRPr sz="1500"/>
            </a:lvl1pPr>
          </a:lstStyle>
          <a:p>
            <a:endParaRPr lang="ru-RU" dirty="0"/>
          </a:p>
        </p:txBody>
      </p:sp>
      <p:sp>
        <p:nvSpPr>
          <p:cNvPr id="5" name="Таблица 3"/>
          <p:cNvSpPr>
            <a:spLocks noGrp="1"/>
          </p:cNvSpPr>
          <p:nvPr>
            <p:ph type="tbl" sz="quarter" idx="11"/>
          </p:nvPr>
        </p:nvSpPr>
        <p:spPr>
          <a:xfrm>
            <a:off x="467544" y="2355726"/>
            <a:ext cx="8208912" cy="9001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>
            <a:normAutofit/>
          </a:bodyPr>
          <a:lstStyle>
            <a:lvl1pPr>
              <a:defRPr sz="1500"/>
            </a:lvl1pPr>
          </a:lstStyle>
          <a:p>
            <a:endParaRPr lang="ru-RU"/>
          </a:p>
        </p:txBody>
      </p:sp>
      <p:sp>
        <p:nvSpPr>
          <p:cNvPr id="6" name="Таблица 3"/>
          <p:cNvSpPr>
            <a:spLocks noGrp="1"/>
          </p:cNvSpPr>
          <p:nvPr>
            <p:ph type="tbl" sz="quarter" idx="12"/>
          </p:nvPr>
        </p:nvSpPr>
        <p:spPr>
          <a:xfrm>
            <a:off x="467544" y="3435846"/>
            <a:ext cx="8208912" cy="9001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>
            <a:normAutofit/>
          </a:bodyPr>
          <a:lstStyle>
            <a:lvl1pPr>
              <a:defRPr sz="1500"/>
            </a:lvl1pPr>
          </a:lstStyle>
          <a:p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пон 3 вариа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468313" y="1276351"/>
            <a:ext cx="2519530" cy="2519531"/>
          </a:xfr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5" name="Рисунок 3"/>
          <p:cNvSpPr>
            <a:spLocks noGrp="1"/>
          </p:cNvSpPr>
          <p:nvPr>
            <p:ph type="pic" sz="quarter" idx="11"/>
          </p:nvPr>
        </p:nvSpPr>
        <p:spPr>
          <a:xfrm>
            <a:off x="3275857" y="1275607"/>
            <a:ext cx="2520246" cy="2520247"/>
          </a:xfr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6" name="Рисунок 3"/>
          <p:cNvSpPr>
            <a:spLocks noGrp="1"/>
          </p:cNvSpPr>
          <p:nvPr>
            <p:ph type="pic" sz="quarter" idx="12"/>
          </p:nvPr>
        </p:nvSpPr>
        <p:spPr>
          <a:xfrm>
            <a:off x="6048164" y="1276462"/>
            <a:ext cx="2519424" cy="2519425"/>
          </a:xfr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6" y="4227935"/>
            <a:ext cx="8207375" cy="57626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600"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8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1547664" y="3912282"/>
            <a:ext cx="1431776" cy="171636"/>
          </a:xfr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000"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5" hasCustomPrompt="1"/>
          </p:nvPr>
        </p:nvSpPr>
        <p:spPr>
          <a:xfrm>
            <a:off x="4355976" y="3903898"/>
            <a:ext cx="1431776" cy="171636"/>
          </a:xfr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000"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0" name="Текст 11"/>
          <p:cNvSpPr>
            <a:spLocks noGrp="1"/>
          </p:cNvSpPr>
          <p:nvPr>
            <p:ph type="body" sz="quarter" idx="16" hasCustomPrompt="1"/>
          </p:nvPr>
        </p:nvSpPr>
        <p:spPr>
          <a:xfrm>
            <a:off x="7128284" y="3903898"/>
            <a:ext cx="1431776" cy="171636"/>
          </a:xfr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000"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пон 2 вариа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1368391" y="1275606"/>
            <a:ext cx="2627547" cy="2627548"/>
          </a:xfr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6" name="Рисунок 3"/>
          <p:cNvSpPr>
            <a:spLocks noGrp="1"/>
          </p:cNvSpPr>
          <p:nvPr>
            <p:ph type="pic" sz="quarter" idx="12"/>
          </p:nvPr>
        </p:nvSpPr>
        <p:spPr>
          <a:xfrm>
            <a:off x="5148920" y="1311611"/>
            <a:ext cx="2627436" cy="2627437"/>
          </a:xfr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1367644" y="4119564"/>
            <a:ext cx="6444716" cy="57626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600"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рисунка (описание, сравнение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5"/>
          <p:cNvSpPr>
            <a:spLocks noGrp="1"/>
          </p:cNvSpPr>
          <p:nvPr userDrawn="1">
            <p:ph type="body" idx="1" hasCustomPrompt="1"/>
          </p:nvPr>
        </p:nvSpPr>
        <p:spPr>
          <a:xfrm>
            <a:off x="457200" y="1151335"/>
            <a:ext cx="4040188" cy="479822"/>
          </a:xfrm>
        </p:spPr>
        <p:txBody>
          <a:bodyPr>
            <a:noAutofit/>
          </a:bodyPr>
          <a:lstStyle>
            <a:lvl1pPr>
              <a:buNone/>
              <a:defRPr sz="1500"/>
            </a:lvl1pPr>
          </a:lstStyle>
          <a:p>
            <a:pPr>
              <a:spcBef>
                <a:spcPts val="0"/>
              </a:spcBef>
            </a:pPr>
            <a:r>
              <a:rPr lang="ru-RU" dirty="0" smtClean="0"/>
              <a:t>Текст</a:t>
            </a:r>
          </a:p>
        </p:txBody>
      </p:sp>
      <p:sp>
        <p:nvSpPr>
          <p:cNvPr id="4" name="Текст 7"/>
          <p:cNvSpPr>
            <a:spLocks noGrp="1"/>
          </p:cNvSpPr>
          <p:nvPr userDrawn="1">
            <p:ph type="body" sz="quarter" idx="3" hasCustomPrompt="1"/>
          </p:nvPr>
        </p:nvSpPr>
        <p:spPr>
          <a:xfrm>
            <a:off x="4645028" y="1151335"/>
            <a:ext cx="4041775" cy="479822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pPr>
              <a:spcBef>
                <a:spcPts val="0"/>
              </a:spcBef>
            </a:pPr>
            <a:r>
              <a:rPr lang="ru-RU" dirty="0" smtClean="0"/>
              <a:t>Текст</a:t>
            </a:r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0"/>
          </p:nvPr>
        </p:nvSpPr>
        <p:spPr>
          <a:xfrm>
            <a:off x="468313" y="1743076"/>
            <a:ext cx="4032250" cy="2881313"/>
          </a:xfr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8" name="Рисунок 6"/>
          <p:cNvSpPr>
            <a:spLocks noGrp="1"/>
          </p:cNvSpPr>
          <p:nvPr>
            <p:ph type="pic" sz="quarter" idx="11"/>
          </p:nvPr>
        </p:nvSpPr>
        <p:spPr>
          <a:xfrm>
            <a:off x="4644008" y="1743659"/>
            <a:ext cx="4032250" cy="2881313"/>
          </a:xfr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6" hasCustomPrompt="1"/>
          </p:nvPr>
        </p:nvSpPr>
        <p:spPr>
          <a:xfrm>
            <a:off x="7236296" y="4731990"/>
            <a:ext cx="1431776" cy="171636"/>
          </a:xfr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000"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0" name="Текст 11"/>
          <p:cNvSpPr>
            <a:spLocks noGrp="1"/>
          </p:cNvSpPr>
          <p:nvPr>
            <p:ph type="body" sz="quarter" idx="17" hasCustomPrompt="1"/>
          </p:nvPr>
        </p:nvSpPr>
        <p:spPr>
          <a:xfrm>
            <a:off x="3059832" y="4731990"/>
            <a:ext cx="1431776" cy="171636"/>
          </a:xfr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000"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евью модел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799692" y="3219823"/>
            <a:ext cx="5486400" cy="425054"/>
          </a:xfrm>
        </p:spPr>
        <p:txBody>
          <a:bodyPr anchor="b"/>
          <a:lstStyle>
            <a:lvl1pPr algn="l">
              <a:defRPr sz="2000" b="1" baseline="0">
                <a:solidFill>
                  <a:srgbClr val="17A345"/>
                </a:solidFill>
              </a:defRPr>
            </a:lvl1pPr>
          </a:lstStyle>
          <a:p>
            <a:r>
              <a:rPr lang="ru-RU" noProof="0" dirty="0" smtClean="0"/>
              <a:t>Заголовок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9692" y="3723878"/>
            <a:ext cx="5486400" cy="108012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3" name="Рисунок 19"/>
          <p:cNvSpPr>
            <a:spLocks noGrp="1"/>
          </p:cNvSpPr>
          <p:nvPr>
            <p:ph type="pic" sz="quarter" idx="10"/>
          </p:nvPr>
        </p:nvSpPr>
        <p:spPr>
          <a:xfrm>
            <a:off x="107504" y="627535"/>
            <a:ext cx="2880320" cy="2139950"/>
          </a:xfr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none"/>
        </p:style>
        <p:txBody>
          <a:bodyPr/>
          <a:lstStyle/>
          <a:p>
            <a:endParaRPr lang="ru-RU" dirty="0"/>
          </a:p>
        </p:txBody>
      </p:sp>
      <p:sp>
        <p:nvSpPr>
          <p:cNvPr id="12" name="Рисунок 19"/>
          <p:cNvSpPr>
            <a:spLocks noGrp="1"/>
          </p:cNvSpPr>
          <p:nvPr>
            <p:ph type="pic" sz="quarter" idx="11"/>
          </p:nvPr>
        </p:nvSpPr>
        <p:spPr>
          <a:xfrm>
            <a:off x="3131840" y="627535"/>
            <a:ext cx="2880320" cy="2139950"/>
          </a:xfr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none"/>
        </p:style>
        <p:txBody>
          <a:bodyPr/>
          <a:lstStyle/>
          <a:p>
            <a:endParaRPr lang="ru-RU" dirty="0"/>
          </a:p>
        </p:txBody>
      </p:sp>
      <p:sp>
        <p:nvSpPr>
          <p:cNvPr id="13" name="Рисунок 19"/>
          <p:cNvSpPr>
            <a:spLocks noGrp="1"/>
          </p:cNvSpPr>
          <p:nvPr>
            <p:ph type="pic" sz="quarter" idx="12"/>
          </p:nvPr>
        </p:nvSpPr>
        <p:spPr>
          <a:xfrm>
            <a:off x="6156176" y="627535"/>
            <a:ext cx="2880320" cy="2139950"/>
          </a:xfr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none"/>
        </p:style>
        <p:txBody>
          <a:bodyPr/>
          <a:lstStyle/>
          <a:p>
            <a:endParaRPr lang="ru-RU" dirty="0"/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6" hasCustomPrompt="1"/>
          </p:nvPr>
        </p:nvSpPr>
        <p:spPr>
          <a:xfrm>
            <a:off x="1547664" y="2895786"/>
            <a:ext cx="1431776" cy="171636"/>
          </a:xfr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000"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8" name="Текст 11"/>
          <p:cNvSpPr>
            <a:spLocks noGrp="1"/>
          </p:cNvSpPr>
          <p:nvPr>
            <p:ph type="body" sz="quarter" idx="17" hasCustomPrompt="1"/>
          </p:nvPr>
        </p:nvSpPr>
        <p:spPr>
          <a:xfrm>
            <a:off x="4572000" y="2895786"/>
            <a:ext cx="1431776" cy="171636"/>
          </a:xfr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000"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8" hasCustomPrompt="1"/>
          </p:nvPr>
        </p:nvSpPr>
        <p:spPr>
          <a:xfrm>
            <a:off x="7560332" y="2895786"/>
            <a:ext cx="1431776" cy="171636"/>
          </a:xfr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000"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ресла и стуль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468315" y="1276351"/>
            <a:ext cx="1691419" cy="2519531"/>
          </a:xfr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468315" y="4119564"/>
            <a:ext cx="1691419" cy="57626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00"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7" name="Рисунок 3"/>
          <p:cNvSpPr>
            <a:spLocks noGrp="1"/>
          </p:cNvSpPr>
          <p:nvPr>
            <p:ph type="pic" sz="quarter" idx="14"/>
          </p:nvPr>
        </p:nvSpPr>
        <p:spPr>
          <a:xfrm>
            <a:off x="2628555" y="1275607"/>
            <a:ext cx="1691419" cy="2519531"/>
          </a:xfr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8" name="Рисунок 3"/>
          <p:cNvSpPr>
            <a:spLocks noGrp="1"/>
          </p:cNvSpPr>
          <p:nvPr>
            <p:ph type="pic" sz="quarter" idx="15"/>
          </p:nvPr>
        </p:nvSpPr>
        <p:spPr>
          <a:xfrm>
            <a:off x="4752022" y="1275607"/>
            <a:ext cx="1691419" cy="2519531"/>
          </a:xfr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9" name="Рисунок 3"/>
          <p:cNvSpPr>
            <a:spLocks noGrp="1"/>
          </p:cNvSpPr>
          <p:nvPr>
            <p:ph type="pic" sz="quarter" idx="16"/>
          </p:nvPr>
        </p:nvSpPr>
        <p:spPr>
          <a:xfrm>
            <a:off x="6948266" y="1275607"/>
            <a:ext cx="1691419" cy="2519531"/>
          </a:xfr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10" name="Текст 11"/>
          <p:cNvSpPr>
            <a:spLocks noGrp="1"/>
          </p:cNvSpPr>
          <p:nvPr>
            <p:ph type="body" sz="quarter" idx="17" hasCustomPrompt="1"/>
          </p:nvPr>
        </p:nvSpPr>
        <p:spPr>
          <a:xfrm>
            <a:off x="2627786" y="4119923"/>
            <a:ext cx="1691419" cy="57626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00"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1" name="Текст 11"/>
          <p:cNvSpPr>
            <a:spLocks noGrp="1"/>
          </p:cNvSpPr>
          <p:nvPr>
            <p:ph type="body" sz="quarter" idx="18" hasCustomPrompt="1"/>
          </p:nvPr>
        </p:nvSpPr>
        <p:spPr>
          <a:xfrm>
            <a:off x="4752022" y="4119725"/>
            <a:ext cx="1691419" cy="57626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00"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3" name="Текст 11"/>
          <p:cNvSpPr>
            <a:spLocks noGrp="1"/>
          </p:cNvSpPr>
          <p:nvPr>
            <p:ph type="body" sz="quarter" idx="19" hasCustomPrompt="1"/>
          </p:nvPr>
        </p:nvSpPr>
        <p:spPr>
          <a:xfrm>
            <a:off x="6948266" y="4119725"/>
            <a:ext cx="1691419" cy="57626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00"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print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9502"/>
            <a:ext cx="8229600" cy="637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5606"/>
            <a:ext cx="8229600" cy="3319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 </a:t>
            </a:r>
            <a:r>
              <a:rPr lang="ru-RU" dirty="0" smtClean="0"/>
              <a:t>Образец текста</a:t>
            </a:r>
          </a:p>
          <a:p>
            <a:pPr lvl="1"/>
            <a:r>
              <a:rPr lang="en-US" dirty="0" smtClean="0"/>
              <a:t> </a:t>
            </a:r>
            <a:r>
              <a:rPr lang="ru-RU" dirty="0" smtClean="0"/>
              <a:t>Второй уровень</a:t>
            </a:r>
          </a:p>
          <a:p>
            <a:pPr lvl="2"/>
            <a:r>
              <a:rPr lang="en-US" dirty="0" smtClean="0"/>
              <a:t> </a:t>
            </a:r>
            <a:r>
              <a:rPr lang="ru-RU" dirty="0" smtClean="0"/>
              <a:t>Третий уровень</a:t>
            </a:r>
          </a:p>
          <a:p>
            <a:pPr lvl="3"/>
            <a:r>
              <a:rPr lang="en-US" dirty="0" smtClean="0"/>
              <a:t> </a:t>
            </a:r>
            <a:r>
              <a:rPr lang="ru-RU" dirty="0" smtClean="0"/>
              <a:t>Четвертый уровень</a:t>
            </a:r>
          </a:p>
          <a:p>
            <a:pPr lvl="4"/>
            <a:r>
              <a:rPr lang="en-US" dirty="0" smtClean="0"/>
              <a:t> </a:t>
            </a:r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693" r:id="rId8"/>
    <p:sldLayoutId id="2147483703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7" r:id="rId15"/>
    <p:sldLayoutId id="2147483695" r:id="rId16"/>
    <p:sldLayoutId id="2147483696" r:id="rId17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rgbClr val="17A345"/>
          </a:solidFill>
          <a:latin typeface="Ristretto Pro Rg" pitchFamily="34" charset="0"/>
          <a:ea typeface="Roboto Cn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20"/>
        </a:buBlip>
        <a:defRPr sz="2800" kern="1200">
          <a:solidFill>
            <a:schemeClr val="tx1"/>
          </a:solidFill>
          <a:latin typeface="Roboto Condensed" pitchFamily="2" charset="0"/>
          <a:ea typeface="Roboto Condensed" pitchFamily="2" charset="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20"/>
        </a:buBlip>
        <a:defRPr sz="2500" kern="1200">
          <a:solidFill>
            <a:schemeClr val="tx1"/>
          </a:solidFill>
          <a:latin typeface="Roboto Condensed" pitchFamily="2" charset="0"/>
          <a:ea typeface="Roboto Condensed" pitchFamily="2" charset="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20"/>
        </a:buBlip>
        <a:defRPr sz="2200" kern="1200">
          <a:solidFill>
            <a:schemeClr val="tx1"/>
          </a:solidFill>
          <a:latin typeface="Roboto Condensed" pitchFamily="2" charset="0"/>
          <a:ea typeface="Roboto Condensed" pitchFamily="2" charset="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20"/>
        </a:buBlip>
        <a:defRPr sz="1900" kern="1200">
          <a:solidFill>
            <a:schemeClr val="tx1"/>
          </a:solidFill>
          <a:latin typeface="Roboto Condensed" pitchFamily="2" charset="0"/>
          <a:ea typeface="Roboto Condensed" pitchFamily="2" charset="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20"/>
        </a:buBlip>
        <a:defRPr sz="1600" kern="1200">
          <a:solidFill>
            <a:schemeClr val="tx1"/>
          </a:solidFill>
          <a:latin typeface="Roboto Condensed" pitchFamily="2" charset="0"/>
          <a:ea typeface="Roboto Condensed" pitchFamily="2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дзаголовок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КРЕСЛА </a:t>
            </a:r>
            <a:r>
              <a:rPr lang="en-US" dirty="0" smtClean="0"/>
              <a:t>MAIN </a:t>
            </a:r>
            <a:r>
              <a:rPr lang="ru-RU" dirty="0" smtClean="0"/>
              <a:t>и </a:t>
            </a:r>
            <a:r>
              <a:rPr lang="en-US" dirty="0" smtClean="0"/>
              <a:t>SMART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800" dirty="0" smtClean="0"/>
              <a:t>Офисные кресла</a:t>
            </a:r>
            <a:r>
              <a:rPr lang="en-US" sz="3800" dirty="0" smtClean="0"/>
              <a:t>. </a:t>
            </a:r>
            <a:r>
              <a:rPr lang="ru-RU" sz="3800" dirty="0" smtClean="0"/>
              <a:t>Эргономичные  кресла </a:t>
            </a:r>
            <a:r>
              <a:rPr lang="en-US" sz="3800" dirty="0" smtClean="0"/>
              <a:t>Main </a:t>
            </a:r>
            <a:r>
              <a:rPr lang="ru-RU" sz="3800" dirty="0" smtClean="0"/>
              <a:t>и </a:t>
            </a:r>
            <a:r>
              <a:rPr lang="en-US" sz="3800" dirty="0" smtClean="0"/>
              <a:t>Smart</a:t>
            </a:r>
            <a:endParaRPr lang="ru-RU" sz="3800" dirty="0"/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-1379619" y="2982614"/>
            <a:ext cx="8229600" cy="2160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</p:txBody>
      </p:sp>
      <p:pic>
        <p:nvPicPr>
          <p:cNvPr id="17" name="Рисунок 16" descr="Flash Lux _тик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87" y="1294283"/>
            <a:ext cx="2189840" cy="3286815"/>
          </a:xfrm>
          <a:prstGeom prst="rect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8" name="Rectangle 8"/>
          <p:cNvSpPr txBox="1">
            <a:spLocks noChangeArrowheads="1"/>
          </p:cNvSpPr>
          <p:nvPr/>
        </p:nvSpPr>
        <p:spPr>
          <a:xfrm>
            <a:off x="3768714" y="1184256"/>
            <a:ext cx="5148333" cy="4198995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defRPr/>
            </a:pPr>
            <a:endParaRPr lang="en-US" sz="1600" kern="0" dirty="0" smtClean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defRPr/>
            </a:pPr>
            <a:endParaRPr lang="en-US" sz="1600" kern="0" dirty="0" smtClean="0"/>
          </a:p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defRPr/>
            </a:pPr>
            <a:endParaRPr lang="ru-RU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defRPr/>
            </a:pPr>
            <a:endParaRPr lang="ru-RU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defRPr/>
            </a:pPr>
            <a:endParaRPr lang="ru-RU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defRPr/>
            </a:pPr>
            <a:endParaRPr lang="ru-RU" kern="0" dirty="0">
              <a:latin typeface="+mn-lt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3184506" y="1549386"/>
            <a:ext cx="5440437" cy="295755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1800" dirty="0" smtClean="0">
                <a:latin typeface="+mn-lt"/>
              </a:rPr>
              <a:t>Современные эргономичные кресла для менеджеров и персонала</a:t>
            </a:r>
          </a:p>
          <a:p>
            <a:pPr>
              <a:lnSpc>
                <a:spcPct val="80000"/>
              </a:lnSpc>
            </a:pPr>
            <a:endParaRPr lang="ru-RU" sz="1800" dirty="0" smtClean="0">
              <a:latin typeface="+mn-lt"/>
            </a:endParaRPr>
          </a:p>
          <a:p>
            <a:pPr>
              <a:lnSpc>
                <a:spcPct val="80000"/>
              </a:lnSpc>
            </a:pPr>
            <a:r>
              <a:rPr lang="ru-RU" sz="1800" dirty="0" smtClean="0">
                <a:latin typeface="+mn-lt"/>
              </a:rPr>
              <a:t>Комплектующие из Германии</a:t>
            </a:r>
          </a:p>
          <a:p>
            <a:pPr>
              <a:lnSpc>
                <a:spcPct val="80000"/>
              </a:lnSpc>
            </a:pPr>
            <a:endParaRPr lang="ru-RU" sz="1800" dirty="0" smtClean="0"/>
          </a:p>
          <a:p>
            <a:pPr>
              <a:lnSpc>
                <a:spcPct val="80000"/>
              </a:lnSpc>
            </a:pPr>
            <a:r>
              <a:rPr lang="ru-RU" sz="1800" dirty="0" smtClean="0"/>
              <a:t>Складская программа по </a:t>
            </a:r>
            <a:r>
              <a:rPr lang="ru-RU" sz="1800" dirty="0" smtClean="0">
                <a:latin typeface="+mn-lt"/>
              </a:rPr>
              <a:t>комплектующим. </a:t>
            </a:r>
          </a:p>
          <a:p>
            <a:pPr>
              <a:lnSpc>
                <a:spcPct val="80000"/>
              </a:lnSpc>
              <a:buNone/>
            </a:pPr>
            <a:r>
              <a:rPr lang="ru-RU" sz="1800" dirty="0" smtClean="0">
                <a:latin typeface="+mn-lt"/>
              </a:rPr>
              <a:t>        Срок изготовления – 1-2 недели (за исключением проектов)</a:t>
            </a:r>
          </a:p>
          <a:p>
            <a:pPr>
              <a:lnSpc>
                <a:spcPct val="80000"/>
              </a:lnSpc>
            </a:pPr>
            <a:endParaRPr lang="ru-RU" sz="1800" dirty="0" smtClean="0">
              <a:latin typeface="+mn-lt"/>
            </a:endParaRPr>
          </a:p>
          <a:p>
            <a:pPr>
              <a:lnSpc>
                <a:spcPct val="80000"/>
              </a:lnSpc>
              <a:buNone/>
            </a:pPr>
            <a:endParaRPr lang="ru-RU" dirty="0" smtClean="0"/>
          </a:p>
          <a:p>
            <a:pPr>
              <a:lnSpc>
                <a:spcPct val="80000"/>
              </a:lnSpc>
            </a:pPr>
            <a:endParaRPr lang="ru-RU" dirty="0" smtClean="0"/>
          </a:p>
          <a:p>
            <a:pPr>
              <a:lnSpc>
                <a:spcPct val="80000"/>
              </a:lnSpc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Кресл</a:t>
            </a:r>
            <a:r>
              <a:rPr lang="en-US" dirty="0" smtClean="0"/>
              <a:t>a</a:t>
            </a:r>
            <a:r>
              <a:rPr lang="ru-RU" dirty="0" smtClean="0"/>
              <a:t> </a:t>
            </a:r>
            <a:r>
              <a:rPr lang="en-US" dirty="0" smtClean="0"/>
              <a:t>Smart </a:t>
            </a:r>
            <a:r>
              <a:rPr lang="ru-RU" dirty="0" smtClean="0"/>
              <a:t>и </a:t>
            </a:r>
            <a:r>
              <a:rPr lang="en-US" dirty="0" smtClean="0"/>
              <a:t>Main </a:t>
            </a:r>
            <a:endParaRPr lang="ru-RU" dirty="0"/>
          </a:p>
        </p:txBody>
      </p:sp>
      <p:pic>
        <p:nvPicPr>
          <p:cNvPr id="10" name="Рисунок 9" descr="Flash Lux _тик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/>
          <a:stretch>
            <a:fillRect/>
          </a:stretch>
        </p:blipFill>
        <p:spPr>
          <a:xfrm>
            <a:off x="685417" y="1184256"/>
            <a:ext cx="2199928" cy="3360817"/>
          </a:xfrm>
          <a:ln w="190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Текст 31"/>
          <p:cNvSpPr>
            <a:spLocks noGrp="1"/>
          </p:cNvSpPr>
          <p:nvPr>
            <p:ph type="body" sz="quarter" idx="4294967295"/>
          </p:nvPr>
        </p:nvSpPr>
        <p:spPr>
          <a:xfrm>
            <a:off x="3403584" y="1111230"/>
            <a:ext cx="5740416" cy="368781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buNone/>
              <a:tabLst>
                <a:tab pos="0" algn="l"/>
              </a:tabLst>
            </a:pPr>
            <a:r>
              <a:rPr lang="ru-RU" sz="1600" dirty="0" err="1" smtClean="0"/>
              <a:t>Кресл</a:t>
            </a:r>
            <a:r>
              <a:rPr lang="en-US" sz="1600" dirty="0" smtClean="0"/>
              <a:t>a</a:t>
            </a:r>
            <a:r>
              <a:rPr lang="ru-RU" sz="1600" dirty="0" smtClean="0"/>
              <a:t> </a:t>
            </a:r>
            <a:r>
              <a:rPr lang="en-US" sz="1600" dirty="0" smtClean="0"/>
              <a:t>Smart </a:t>
            </a:r>
            <a:r>
              <a:rPr lang="ru-RU" sz="1600" dirty="0" smtClean="0"/>
              <a:t>и </a:t>
            </a:r>
            <a:r>
              <a:rPr lang="en-US" sz="1600" dirty="0" smtClean="0"/>
              <a:t>Main </a:t>
            </a:r>
            <a:r>
              <a:rPr lang="ru-RU" sz="1600" dirty="0" smtClean="0"/>
              <a:t>сочетает в себе максимальную эргономичность и превосходный дизайн.</a:t>
            </a:r>
            <a:br>
              <a:rPr lang="ru-RU" sz="1600" dirty="0" smtClean="0"/>
            </a:br>
            <a:r>
              <a:rPr lang="ru-RU" sz="1600" dirty="0" smtClean="0"/>
              <a:t>  </a:t>
            </a:r>
          </a:p>
          <a:p>
            <a:pPr lvl="0"/>
            <a:r>
              <a:rPr lang="ru-RU" sz="1600" dirty="0" err="1" smtClean="0"/>
              <a:t>синхромеханизм</a:t>
            </a:r>
            <a:endParaRPr lang="ru-RU" sz="1600" dirty="0" smtClean="0"/>
          </a:p>
          <a:p>
            <a:pPr lvl="0"/>
            <a:r>
              <a:rPr lang="ru-RU" sz="1600" dirty="0" smtClean="0"/>
              <a:t>регулировка высоты и амортизация сиденья</a:t>
            </a:r>
          </a:p>
          <a:p>
            <a:pPr lvl="0"/>
            <a:r>
              <a:rPr lang="ru-RU" sz="1600" dirty="0" smtClean="0"/>
              <a:t>регулировка глубины сиденья </a:t>
            </a:r>
          </a:p>
          <a:p>
            <a:r>
              <a:rPr lang="ru-RU" sz="1600" dirty="0" smtClean="0"/>
              <a:t>регулировка наклона спинки кресла в диапазоне от 0˚ до 18˚</a:t>
            </a:r>
          </a:p>
          <a:p>
            <a:pPr lvl="0"/>
            <a:r>
              <a:rPr lang="ru-RU" sz="1600" dirty="0" smtClean="0"/>
              <a:t>подлокотники регулируемые по высоте, ширине, углу поворота</a:t>
            </a:r>
          </a:p>
          <a:p>
            <a:pPr lvl="0"/>
            <a:r>
              <a:rPr lang="ru-RU" sz="1600" dirty="0" smtClean="0"/>
              <a:t>регулировка высоты поддержки поясницы или регулировка высоты спинки</a:t>
            </a:r>
          </a:p>
          <a:p>
            <a:pPr lvl="0"/>
            <a:endParaRPr lang="ru-RU" sz="1600" dirty="0" smtClean="0"/>
          </a:p>
          <a:p>
            <a:pPr lvl="0">
              <a:buNone/>
            </a:pPr>
            <a:r>
              <a:rPr lang="ru-RU" sz="1600" dirty="0" smtClean="0"/>
              <a:t>Все  сделали для того, чтобы уйти с рабочего места отдохнувшим!</a:t>
            </a:r>
            <a:endParaRPr lang="en-US" sz="1600" dirty="0" smtClean="0"/>
          </a:p>
          <a:p>
            <a:endParaRPr lang="ru-RU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Кресл</a:t>
            </a:r>
            <a:r>
              <a:rPr lang="en-US" dirty="0" smtClean="0"/>
              <a:t>a</a:t>
            </a:r>
            <a:r>
              <a:rPr lang="ru-RU" dirty="0" smtClean="0"/>
              <a:t> </a:t>
            </a:r>
            <a:r>
              <a:rPr lang="en-US" dirty="0" smtClean="0"/>
              <a:t>Smart </a:t>
            </a:r>
            <a:r>
              <a:rPr lang="ru-RU" dirty="0" smtClean="0"/>
              <a:t>и </a:t>
            </a:r>
            <a:r>
              <a:rPr lang="en-US" dirty="0" smtClean="0"/>
              <a:t>Main </a:t>
            </a:r>
            <a:endParaRPr lang="ru-RU" dirty="0"/>
          </a:p>
        </p:txBody>
      </p:sp>
      <p:pic>
        <p:nvPicPr>
          <p:cNvPr id="10" name="Рисунок 9" descr="Flash Lux _тик.jpg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tretch>
            <a:fillRect/>
          </a:stretch>
        </p:blipFill>
        <p:spPr>
          <a:xfrm>
            <a:off x="594184" y="1258333"/>
            <a:ext cx="2239142" cy="3358714"/>
          </a:xfrm>
          <a:ln w="190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3111480" y="1220769"/>
            <a:ext cx="3030579" cy="335919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2400" b="1" dirty="0" smtClean="0"/>
              <a:t>2 </a:t>
            </a:r>
            <a:r>
              <a:rPr lang="ru-RU" sz="2400" b="1" dirty="0" smtClean="0"/>
              <a:t>исполнения  спинки: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Roboto Condensed" pitchFamily="2" charset="0"/>
              <a:cs typeface="+mn-cs"/>
            </a:endParaRPr>
          </a:p>
          <a:p>
            <a:pPr marL="342900" lvl="0" indent="-342900">
              <a:lnSpc>
                <a:spcPct val="110000"/>
              </a:lnSpc>
              <a:spcBef>
                <a:spcPct val="20000"/>
              </a:spcBef>
            </a:pP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Roboto Condensed" pitchFamily="2" charset="0"/>
                <a:cs typeface="+mn-cs"/>
              </a:rPr>
              <a:t>  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Roboto Condensed" pitchFamily="2" charset="0"/>
                <a:cs typeface="+mn-cs"/>
              </a:rPr>
              <a:t>Smart </a:t>
            </a: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Roboto Condensed" pitchFamily="2" charset="0"/>
                <a:cs typeface="+mn-cs"/>
              </a:rPr>
              <a:t>(спинка</a:t>
            </a:r>
            <a:r>
              <a:rPr kumimoji="0" lang="ru-RU" sz="20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Roboto Condensed" pitchFamily="2" charset="0"/>
                <a:cs typeface="+mn-cs"/>
              </a:rPr>
              <a:t> сетка)</a:t>
            </a:r>
            <a:endParaRPr lang="ru-RU" sz="2000" dirty="0" smtClean="0"/>
          </a:p>
          <a:p>
            <a:pPr marL="342900" lvl="0" indent="-342900">
              <a:lnSpc>
                <a:spcPct val="110000"/>
              </a:lnSpc>
              <a:spcBef>
                <a:spcPct val="20000"/>
              </a:spcBef>
            </a:pPr>
            <a:endParaRPr lang="ru-RU" dirty="0" smtClean="0"/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ru-RU" sz="2000" b="1" dirty="0" smtClean="0">
                <a:ea typeface="Roboto Condensed" pitchFamily="2" charset="0"/>
              </a:rPr>
              <a:t>                            </a:t>
            </a:r>
            <a:r>
              <a:rPr lang="en-US" sz="2000" b="1" dirty="0" smtClean="0">
                <a:ea typeface="Roboto Condensed" pitchFamily="2" charset="0"/>
              </a:rPr>
              <a:t>Main </a:t>
            </a:r>
            <a:r>
              <a:rPr lang="ru-RU" sz="2000" dirty="0" smtClean="0">
                <a:ea typeface="Roboto Condensed" pitchFamily="2" charset="0"/>
              </a:rPr>
              <a:t>(спинка   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ru-RU" sz="2000" dirty="0" smtClean="0">
                <a:ea typeface="Roboto Condensed" pitchFamily="2" charset="0"/>
              </a:rPr>
              <a:t>          обтянута материалом)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ru-RU" sz="2000" dirty="0" smtClean="0">
                <a:ea typeface="Roboto Condensed" pitchFamily="2" charset="0"/>
              </a:rPr>
              <a:t>                         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10800000">
            <a:off x="2819378" y="2243133"/>
            <a:ext cx="584207" cy="1588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5996007" y="3521088"/>
            <a:ext cx="584208" cy="1588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 descr="Flash Lux _тик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37024" y="1184256"/>
            <a:ext cx="2198551" cy="3358714"/>
          </a:xfrm>
          <a:prstGeom prst="rect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Кресл</a:t>
            </a:r>
            <a:r>
              <a:rPr lang="en-US" dirty="0" smtClean="0"/>
              <a:t>a</a:t>
            </a:r>
            <a:r>
              <a:rPr lang="ru-RU" dirty="0" smtClean="0"/>
              <a:t> </a:t>
            </a:r>
            <a:r>
              <a:rPr lang="en-US" dirty="0" smtClean="0"/>
              <a:t>Smart </a:t>
            </a:r>
            <a:r>
              <a:rPr lang="ru-RU" dirty="0" smtClean="0"/>
              <a:t>и </a:t>
            </a:r>
            <a:r>
              <a:rPr lang="en-US" dirty="0" smtClean="0"/>
              <a:t>Main</a:t>
            </a:r>
            <a:r>
              <a:rPr lang="ru-RU" dirty="0" smtClean="0"/>
              <a:t>. Спинки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Текст 31"/>
          <p:cNvSpPr>
            <a:spLocks noGrp="1"/>
          </p:cNvSpPr>
          <p:nvPr>
            <p:ph type="body" sz="quarter" idx="4294967295"/>
          </p:nvPr>
        </p:nvSpPr>
        <p:spPr>
          <a:xfrm>
            <a:off x="190439" y="1001690"/>
            <a:ext cx="2811501" cy="62072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0" algn="l"/>
              </a:tabLst>
            </a:pPr>
            <a:r>
              <a:rPr lang="ru-RU" sz="1700" b="1" dirty="0" smtClean="0"/>
              <a:t>Спинка-сетка . </a:t>
            </a:r>
          </a:p>
          <a:p>
            <a:pPr marL="0" indent="0">
              <a:spcBef>
                <a:spcPts val="0"/>
              </a:spcBef>
              <a:buNone/>
              <a:tabLst>
                <a:tab pos="0" algn="l"/>
              </a:tabLst>
            </a:pPr>
            <a:r>
              <a:rPr lang="ru-RU" sz="1700" b="1" dirty="0" smtClean="0"/>
              <a:t>Кресло </a:t>
            </a:r>
            <a:r>
              <a:rPr lang="en-US" sz="1700" b="1" dirty="0" smtClean="0"/>
              <a:t>Smart</a:t>
            </a:r>
            <a:r>
              <a:rPr lang="ru-RU" sz="1600" b="1" dirty="0" smtClean="0"/>
              <a:t>:</a:t>
            </a:r>
          </a:p>
          <a:p>
            <a:pPr marL="0" lvl="0" indent="0" algn="r">
              <a:spcBef>
                <a:spcPts val="0"/>
              </a:spcBef>
              <a:buNone/>
              <a:tabLst>
                <a:tab pos="0" algn="l"/>
              </a:tabLst>
            </a:pPr>
            <a:endParaRPr lang="en-US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400" dirty="0" smtClean="0"/>
          </a:p>
          <a:p>
            <a:pPr lvl="0"/>
            <a:endParaRPr lang="ru-RU" sz="1600" b="1" dirty="0" smtClean="0"/>
          </a:p>
          <a:p>
            <a:pPr lvl="0">
              <a:buNone/>
              <a:tabLst>
                <a:tab pos="0" algn="l"/>
              </a:tabLst>
            </a:pPr>
            <a:endParaRPr lang="ru-RU" sz="1600" b="1" dirty="0" smtClean="0"/>
          </a:p>
          <a:p>
            <a:pPr lvl="0">
              <a:buNone/>
              <a:tabLst>
                <a:tab pos="0" algn="l"/>
              </a:tabLst>
            </a:pPr>
            <a:endParaRPr lang="ru-RU" sz="1600" dirty="0" smtClean="0"/>
          </a:p>
          <a:p>
            <a:endParaRPr lang="ru-RU" sz="1500" dirty="0"/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2308194" y="1184256"/>
            <a:ext cx="2154267" cy="94933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1600" dirty="0" smtClean="0"/>
              <a:t>Поясничная  поддержка регулируется по высоте в диапазоне 60 мм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</p:txBody>
      </p:sp>
      <p:sp>
        <p:nvSpPr>
          <p:cNvPr id="13" name="Текст 31"/>
          <p:cNvSpPr>
            <a:spLocks noGrp="1"/>
          </p:cNvSpPr>
          <p:nvPr>
            <p:ph type="body" sz="quarter" idx="4294967295"/>
          </p:nvPr>
        </p:nvSpPr>
        <p:spPr>
          <a:xfrm>
            <a:off x="5996007" y="892152"/>
            <a:ext cx="2555910" cy="73026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0" algn="l"/>
              </a:tabLst>
            </a:pPr>
            <a:r>
              <a:rPr lang="ru-RU" sz="1600" b="1" dirty="0" smtClean="0"/>
              <a:t>Спинка обита материалом.  Кресло </a:t>
            </a:r>
            <a:r>
              <a:rPr lang="en-US" sz="1600" b="1" dirty="0" smtClean="0"/>
              <a:t>Main</a:t>
            </a:r>
            <a:r>
              <a:rPr lang="ru-RU" sz="1600" b="1" dirty="0" smtClean="0"/>
              <a:t>:</a:t>
            </a:r>
          </a:p>
          <a:p>
            <a:pPr marL="0" lvl="0" indent="0" algn="r">
              <a:spcBef>
                <a:spcPts val="0"/>
              </a:spcBef>
              <a:buNone/>
              <a:tabLst>
                <a:tab pos="0" algn="l"/>
              </a:tabLst>
            </a:pPr>
            <a:endParaRPr lang="en-US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 lvl="0">
              <a:buNone/>
              <a:tabLst>
                <a:tab pos="0" algn="l"/>
              </a:tabLst>
            </a:pPr>
            <a:endParaRPr lang="ru-RU" sz="1600" b="1" dirty="0" smtClean="0"/>
          </a:p>
          <a:p>
            <a:pPr lvl="0">
              <a:buNone/>
              <a:tabLst>
                <a:tab pos="0" algn="l"/>
              </a:tabLst>
            </a:pPr>
            <a:endParaRPr lang="ru-RU" sz="1600" dirty="0" smtClean="0"/>
          </a:p>
          <a:p>
            <a:endParaRPr lang="ru-RU" sz="15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389435" y="1914516"/>
            <a:ext cx="233683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Регулировка высоты спинки в пределах 70 мм</a:t>
            </a:r>
          </a:p>
          <a:p>
            <a:endParaRPr lang="ru-RU" sz="1400" dirty="0" smtClean="0"/>
          </a:p>
        </p:txBody>
      </p:sp>
      <p:pic>
        <p:nvPicPr>
          <p:cNvPr id="19458" name="Picture 2" descr="M31 ()"/>
          <p:cNvPicPr>
            <a:picLocks noChangeAspect="1" noChangeArrowheads="1"/>
          </p:cNvPicPr>
          <p:nvPr/>
        </p:nvPicPr>
        <p:blipFill>
          <a:blip r:embed="rId3"/>
          <a:srcRect l="3912" r="54625" b="31329"/>
          <a:stretch>
            <a:fillRect/>
          </a:stretch>
        </p:blipFill>
        <p:spPr bwMode="auto">
          <a:xfrm flipH="1">
            <a:off x="153927" y="1585899"/>
            <a:ext cx="1935189" cy="2555910"/>
          </a:xfrm>
          <a:prstGeom prst="rect">
            <a:avLst/>
          </a:prstGeom>
          <a:noFill/>
        </p:spPr>
      </p:pic>
      <p:cxnSp>
        <p:nvCxnSpPr>
          <p:cNvPr id="17" name="Прямая со стрелкой 16"/>
          <p:cNvCxnSpPr/>
          <p:nvPr/>
        </p:nvCxnSpPr>
        <p:spPr>
          <a:xfrm rot="10800000" flipV="1">
            <a:off x="1395369" y="1804976"/>
            <a:ext cx="1387494" cy="1241441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/>
          <a:srcRect l="42227" t="38347" r="41900" b="31331"/>
          <a:stretch>
            <a:fillRect/>
          </a:stretch>
        </p:blipFill>
        <p:spPr bwMode="auto">
          <a:xfrm>
            <a:off x="7054884" y="1476360"/>
            <a:ext cx="1679598" cy="2566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7" name="Прямая со стрелкой 26"/>
          <p:cNvCxnSpPr/>
          <p:nvPr/>
        </p:nvCxnSpPr>
        <p:spPr>
          <a:xfrm>
            <a:off x="6251598" y="2425698"/>
            <a:ext cx="1679598" cy="693747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6" name="Таблица 35"/>
          <p:cNvGraphicFramePr>
            <a:graphicFrameLocks noGrp="1"/>
          </p:cNvGraphicFramePr>
          <p:nvPr/>
        </p:nvGraphicFramePr>
        <p:xfrm>
          <a:off x="1870038" y="3703653"/>
          <a:ext cx="5440437" cy="1243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9415"/>
                <a:gridCol w="1711885"/>
                <a:gridCol w="1789137"/>
              </a:tblGrid>
              <a:tr h="32861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Smart (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SM2d)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 €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обивка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Main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MN2d)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 €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46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305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Tetra, Nisan</a:t>
                      </a:r>
                      <a:endParaRPr lang="ru-RU" sz="1400" dirty="0" smtClean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300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52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308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/>
                        <a:t>Dollaro</a:t>
                      </a:r>
                      <a:r>
                        <a:rPr lang="en-US" sz="1400" dirty="0" smtClean="0"/>
                        <a:t>,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Camira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305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0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334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кожа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346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Кресл</a:t>
            </a:r>
            <a:r>
              <a:rPr lang="en-US" dirty="0" smtClean="0"/>
              <a:t>a</a:t>
            </a:r>
            <a:r>
              <a:rPr lang="ru-RU" dirty="0" smtClean="0"/>
              <a:t> </a:t>
            </a:r>
            <a:r>
              <a:rPr lang="en-US" dirty="0" smtClean="0"/>
              <a:t>Smart </a:t>
            </a:r>
            <a:r>
              <a:rPr lang="ru-RU" dirty="0" smtClean="0"/>
              <a:t>и </a:t>
            </a:r>
            <a:r>
              <a:rPr lang="en-US" dirty="0" smtClean="0"/>
              <a:t>Main</a:t>
            </a:r>
            <a:r>
              <a:rPr lang="ru-RU" dirty="0" smtClean="0"/>
              <a:t>. Сиденья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Текст 31"/>
          <p:cNvSpPr>
            <a:spLocks noGrp="1"/>
          </p:cNvSpPr>
          <p:nvPr>
            <p:ph type="body" sz="quarter" idx="4294967295"/>
          </p:nvPr>
        </p:nvSpPr>
        <p:spPr>
          <a:xfrm>
            <a:off x="409518" y="1220769"/>
            <a:ext cx="2811501" cy="62072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0" algn="l"/>
              </a:tabLst>
            </a:pPr>
            <a:r>
              <a:rPr lang="ru-RU" sz="1700" b="1" dirty="0" smtClean="0"/>
              <a:t>Обычное сиденье</a:t>
            </a:r>
            <a:endParaRPr lang="ru-RU" sz="1600" b="1" dirty="0" smtClean="0"/>
          </a:p>
          <a:p>
            <a:pPr marL="0" lvl="0" indent="0" algn="r">
              <a:spcBef>
                <a:spcPts val="0"/>
              </a:spcBef>
              <a:buNone/>
              <a:tabLst>
                <a:tab pos="0" algn="l"/>
              </a:tabLst>
            </a:pPr>
            <a:endParaRPr lang="en-US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400" dirty="0" smtClean="0"/>
          </a:p>
          <a:p>
            <a:pPr lvl="0"/>
            <a:endParaRPr lang="ru-RU" sz="1600" b="1" dirty="0" smtClean="0"/>
          </a:p>
          <a:p>
            <a:pPr lvl="0">
              <a:buNone/>
              <a:tabLst>
                <a:tab pos="0" algn="l"/>
              </a:tabLst>
            </a:pPr>
            <a:endParaRPr lang="ru-RU" sz="1600" b="1" dirty="0" smtClean="0"/>
          </a:p>
          <a:p>
            <a:pPr lvl="0">
              <a:buNone/>
              <a:tabLst>
                <a:tab pos="0" algn="l"/>
              </a:tabLst>
            </a:pPr>
            <a:endParaRPr lang="ru-RU" sz="1600" dirty="0" smtClean="0"/>
          </a:p>
          <a:p>
            <a:endParaRPr lang="ru-RU" sz="1500" dirty="0"/>
          </a:p>
        </p:txBody>
      </p:sp>
      <p:sp>
        <p:nvSpPr>
          <p:cNvPr id="13" name="Текст 31"/>
          <p:cNvSpPr>
            <a:spLocks noGrp="1"/>
          </p:cNvSpPr>
          <p:nvPr>
            <p:ph type="body" sz="quarter" idx="4294967295"/>
          </p:nvPr>
        </p:nvSpPr>
        <p:spPr>
          <a:xfrm>
            <a:off x="5996007" y="1001691"/>
            <a:ext cx="2555910" cy="73026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0" algn="l"/>
              </a:tabLst>
            </a:pPr>
            <a:r>
              <a:rPr lang="ru-RU" sz="1600" b="1" dirty="0" err="1" smtClean="0"/>
              <a:t>Сиденье-слайдинг</a:t>
            </a:r>
            <a:r>
              <a:rPr lang="ru-RU" sz="1600" b="1" dirty="0" smtClean="0"/>
              <a:t>. Регулировка глубины</a:t>
            </a:r>
          </a:p>
          <a:p>
            <a:pPr marL="0" lvl="0" indent="0" algn="r">
              <a:spcBef>
                <a:spcPts val="0"/>
              </a:spcBef>
              <a:buNone/>
              <a:tabLst>
                <a:tab pos="0" algn="l"/>
              </a:tabLst>
            </a:pPr>
            <a:endParaRPr lang="en-US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 lvl="0">
              <a:buNone/>
              <a:tabLst>
                <a:tab pos="0" algn="l"/>
              </a:tabLst>
            </a:pPr>
            <a:endParaRPr lang="ru-RU" sz="1600" b="1" dirty="0" smtClean="0"/>
          </a:p>
          <a:p>
            <a:pPr lvl="0">
              <a:buNone/>
              <a:tabLst>
                <a:tab pos="0" algn="l"/>
              </a:tabLst>
            </a:pPr>
            <a:endParaRPr lang="ru-RU" sz="1600" dirty="0" smtClean="0"/>
          </a:p>
          <a:p>
            <a:endParaRPr lang="ru-RU" sz="15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513123" y="1622412"/>
            <a:ext cx="233683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Специальная кнопка для регулировки глубины </a:t>
            </a:r>
            <a:r>
              <a:rPr lang="ru-RU" sz="1600" dirty="0" smtClean="0"/>
              <a:t>сиденья </a:t>
            </a:r>
            <a:r>
              <a:rPr lang="ru-RU" sz="1200" i="1" dirty="0" smtClean="0"/>
              <a:t>(под </a:t>
            </a:r>
            <a:r>
              <a:rPr lang="ru-RU" sz="1200" i="1" dirty="0" smtClean="0"/>
              <a:t>правой рукой</a:t>
            </a:r>
            <a:r>
              <a:rPr lang="ru-RU" sz="1200" i="1" dirty="0" smtClean="0"/>
              <a:t>)</a:t>
            </a:r>
            <a:endParaRPr lang="ru-RU" sz="1200" dirty="0" smtClean="0"/>
          </a:p>
          <a:p>
            <a:endParaRPr lang="ru-RU" sz="1600" dirty="0" smtClean="0"/>
          </a:p>
          <a:p>
            <a:endParaRPr lang="ru-RU" sz="1400" dirty="0" smtClean="0"/>
          </a:p>
        </p:txBody>
      </p:sp>
      <p:pic>
        <p:nvPicPr>
          <p:cNvPr id="105474" name="Picture 2" descr="S16 (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927" y="2170107"/>
            <a:ext cx="2592423" cy="1113554"/>
          </a:xfrm>
          <a:prstGeom prst="rect">
            <a:avLst/>
          </a:prstGeom>
          <a:noFill/>
        </p:spPr>
      </p:pic>
      <p:pic>
        <p:nvPicPr>
          <p:cNvPr id="105476" name="Picture 4" descr="S12 (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13442" y="1987542"/>
            <a:ext cx="3176631" cy="1386069"/>
          </a:xfrm>
          <a:prstGeom prst="rect">
            <a:avLst/>
          </a:prstGeom>
          <a:noFill/>
        </p:spPr>
      </p:pic>
      <p:sp>
        <p:nvSpPr>
          <p:cNvPr id="14" name="Текст 31"/>
          <p:cNvSpPr>
            <a:spLocks noGrp="1"/>
          </p:cNvSpPr>
          <p:nvPr>
            <p:ph type="body" sz="quarter" idx="4294967295"/>
          </p:nvPr>
        </p:nvSpPr>
        <p:spPr>
          <a:xfrm>
            <a:off x="4973643" y="3813192"/>
            <a:ext cx="3906891" cy="113190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 indent="0" algn="r">
              <a:spcBef>
                <a:spcPts val="0"/>
              </a:spcBef>
              <a:buNone/>
              <a:tabLst>
                <a:tab pos="0" algn="l"/>
              </a:tabLst>
            </a:pPr>
            <a:endParaRPr lang="en-US" sz="1600" dirty="0" smtClean="0"/>
          </a:p>
          <a:p>
            <a:pPr lvl="0"/>
            <a:r>
              <a:rPr lang="ru-RU" sz="1600" dirty="0" smtClean="0"/>
              <a:t>Цена опции – €15 в розничных ценах</a:t>
            </a:r>
          </a:p>
          <a:p>
            <a:r>
              <a:rPr lang="ru-RU" sz="1600" dirty="0" smtClean="0"/>
              <a:t>В артикул добавляется </a:t>
            </a:r>
            <a:r>
              <a:rPr lang="en-US" sz="1600" dirty="0" smtClean="0"/>
              <a:t>SR (MN</a:t>
            </a:r>
            <a:r>
              <a:rPr lang="en-US" sz="1600" b="1" dirty="0" smtClean="0"/>
              <a:t>SR</a:t>
            </a:r>
            <a:r>
              <a:rPr lang="en-US" sz="1600" dirty="0" smtClean="0"/>
              <a:t>, SM</a:t>
            </a:r>
            <a:r>
              <a:rPr lang="en-US" sz="1600" b="1" dirty="0" smtClean="0"/>
              <a:t>SR)</a:t>
            </a:r>
          </a:p>
          <a:p>
            <a:pPr lvl="0"/>
            <a:endParaRPr lang="ru-RU" sz="1600" b="1" dirty="0" smtClean="0"/>
          </a:p>
          <a:p>
            <a:pPr lvl="0">
              <a:buNone/>
              <a:tabLst>
                <a:tab pos="0" algn="l"/>
              </a:tabLst>
            </a:pPr>
            <a:endParaRPr lang="ru-RU" sz="1600" b="1" dirty="0" smtClean="0"/>
          </a:p>
          <a:p>
            <a:pPr lvl="0">
              <a:buNone/>
              <a:tabLst>
                <a:tab pos="0" algn="l"/>
              </a:tabLst>
            </a:pPr>
            <a:endParaRPr lang="ru-RU" sz="1600" dirty="0" smtClean="0"/>
          </a:p>
          <a:p>
            <a:endParaRPr lang="ru-RU" sz="1500" dirty="0"/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4462461" y="2425698"/>
            <a:ext cx="1752624" cy="584208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060817" y="3155958"/>
            <a:ext cx="281150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Диапазон  60 мм</a:t>
            </a:r>
          </a:p>
          <a:p>
            <a:endParaRPr lang="ru-RU" sz="14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V11 (4415 (2D)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67390" y="1439847"/>
            <a:ext cx="1908280" cy="2324092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Кресл</a:t>
            </a:r>
            <a:r>
              <a:rPr lang="en-US" dirty="0" smtClean="0"/>
              <a:t>a</a:t>
            </a:r>
            <a:r>
              <a:rPr lang="ru-RU" dirty="0" smtClean="0"/>
              <a:t> </a:t>
            </a:r>
            <a:r>
              <a:rPr lang="en-US" dirty="0" smtClean="0"/>
              <a:t>Smart </a:t>
            </a:r>
            <a:r>
              <a:rPr lang="ru-RU" dirty="0" smtClean="0"/>
              <a:t>и </a:t>
            </a:r>
            <a:r>
              <a:rPr lang="en-US" dirty="0" smtClean="0"/>
              <a:t>Main</a:t>
            </a:r>
            <a:r>
              <a:rPr lang="ru-RU" dirty="0" smtClean="0"/>
              <a:t>. Подлокотники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Текст 31"/>
          <p:cNvSpPr>
            <a:spLocks noGrp="1"/>
          </p:cNvSpPr>
          <p:nvPr>
            <p:ph type="body" sz="quarter" idx="4294967295"/>
          </p:nvPr>
        </p:nvSpPr>
        <p:spPr>
          <a:xfrm>
            <a:off x="263466" y="1001691"/>
            <a:ext cx="1570059" cy="36513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0" algn="l"/>
              </a:tabLst>
            </a:pPr>
            <a:r>
              <a:rPr lang="ru-RU" sz="1600" b="1" dirty="0" smtClean="0"/>
              <a:t>Подлокотник 2</a:t>
            </a:r>
            <a:r>
              <a:rPr lang="en-US" sz="1600" b="1" dirty="0" smtClean="0"/>
              <a:t>d</a:t>
            </a:r>
            <a:r>
              <a:rPr lang="ru-RU" sz="1600" b="1" dirty="0" smtClean="0"/>
              <a:t>:</a:t>
            </a:r>
          </a:p>
          <a:p>
            <a:pPr marL="0" lvl="0" indent="0" algn="r">
              <a:spcBef>
                <a:spcPts val="0"/>
              </a:spcBef>
              <a:buNone/>
              <a:tabLst>
                <a:tab pos="0" algn="l"/>
              </a:tabLst>
            </a:pPr>
            <a:endParaRPr lang="en-US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 lvl="0"/>
            <a:endParaRPr lang="ru-RU" sz="1600" b="1" dirty="0" smtClean="0"/>
          </a:p>
          <a:p>
            <a:pPr lvl="0">
              <a:buNone/>
              <a:tabLst>
                <a:tab pos="0" algn="l"/>
              </a:tabLst>
            </a:pPr>
            <a:endParaRPr lang="ru-RU" sz="1600" b="1" dirty="0" smtClean="0"/>
          </a:p>
          <a:p>
            <a:pPr lvl="0">
              <a:buNone/>
              <a:tabLst>
                <a:tab pos="0" algn="l"/>
              </a:tabLst>
            </a:pPr>
            <a:endParaRPr lang="ru-RU" sz="1600" dirty="0" smtClean="0"/>
          </a:p>
          <a:p>
            <a:endParaRPr lang="ru-RU" sz="1500" dirty="0"/>
          </a:p>
        </p:txBody>
      </p:sp>
      <p:pic>
        <p:nvPicPr>
          <p:cNvPr id="73730" name="Picture 2" descr="V15 (4430 (2D)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336492" y="1622412"/>
            <a:ext cx="1723863" cy="2173276"/>
          </a:xfrm>
          <a:prstGeom prst="rect">
            <a:avLst/>
          </a:prstGeom>
          <a:noFill/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2928915" y="1147743"/>
            <a:ext cx="2628936" cy="47466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1400" dirty="0" smtClean="0"/>
              <a:t>Мягкая накладка из полиуретана  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226953" y="4543452"/>
            <a:ext cx="3687813" cy="40164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dirty="0" smtClean="0"/>
              <a:t>В </a:t>
            </a:r>
            <a:r>
              <a:rPr lang="ru-RU" sz="1400" dirty="0" smtClean="0"/>
              <a:t>артикуле обозначается </a:t>
            </a:r>
            <a:r>
              <a:rPr lang="ru-RU" sz="1400" dirty="0" smtClean="0"/>
              <a:t>2</a:t>
            </a:r>
            <a:r>
              <a:rPr lang="en-US" sz="1400" dirty="0" smtClean="0"/>
              <a:t>D (MNSR</a:t>
            </a:r>
            <a:r>
              <a:rPr lang="en-US" sz="1400" b="1" dirty="0" smtClean="0"/>
              <a:t>2D</a:t>
            </a:r>
            <a:r>
              <a:rPr lang="en-US" sz="1400" dirty="0" smtClean="0"/>
              <a:t>, SMSR</a:t>
            </a:r>
            <a:r>
              <a:rPr lang="en-US" sz="1400" b="1" dirty="0" smtClean="0"/>
              <a:t>2D)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09837" y="1731951"/>
            <a:ext cx="27019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17A345"/>
                </a:solidFill>
              </a:rPr>
              <a:t>1. </a:t>
            </a:r>
            <a:r>
              <a:rPr lang="ru-RU" sz="1400" dirty="0" smtClean="0"/>
              <a:t>регулировка по </a:t>
            </a:r>
          </a:p>
          <a:p>
            <a:pPr>
              <a:buNone/>
            </a:pPr>
            <a:r>
              <a:rPr lang="ru-RU" sz="1400" dirty="0" smtClean="0"/>
              <a:t>высоте  </a:t>
            </a:r>
            <a:r>
              <a:rPr lang="ru-RU" sz="1400" dirty="0" smtClean="0"/>
              <a:t>до 100 мм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819376" y="2827341"/>
            <a:ext cx="24098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17A345"/>
                </a:solidFill>
              </a:rPr>
              <a:t>2</a:t>
            </a:r>
            <a:r>
              <a:rPr lang="ru-RU" sz="1400" b="1" dirty="0" smtClean="0">
                <a:solidFill>
                  <a:srgbClr val="17A345"/>
                </a:solidFill>
              </a:rPr>
              <a:t>. </a:t>
            </a:r>
            <a:r>
              <a:rPr lang="ru-RU" sz="1400" dirty="0" smtClean="0"/>
              <a:t>регулировка </a:t>
            </a:r>
            <a:r>
              <a:rPr lang="ru-RU" sz="1400" dirty="0" smtClean="0"/>
              <a:t>по </a:t>
            </a:r>
            <a:endParaRPr lang="ru-RU" sz="1400" dirty="0" smtClean="0"/>
          </a:p>
          <a:p>
            <a:r>
              <a:rPr lang="ru-RU" sz="1400" dirty="0" smtClean="0"/>
              <a:t>ширине </a:t>
            </a:r>
            <a:r>
              <a:rPr lang="ru-RU" sz="1400" dirty="0" smtClean="0"/>
              <a:t>до 35 </a:t>
            </a:r>
            <a:r>
              <a:rPr lang="ru-RU" sz="1400" dirty="0" smtClean="0"/>
              <a:t>мм</a:t>
            </a:r>
          </a:p>
          <a:p>
            <a:r>
              <a:rPr lang="ru-RU" sz="1400" dirty="0" smtClean="0"/>
              <a:t>(</a:t>
            </a:r>
            <a:r>
              <a:rPr lang="ru-RU" sz="1400" dirty="0" smtClean="0"/>
              <a:t>можно отодвинуть</a:t>
            </a:r>
            <a:r>
              <a:rPr lang="ru-RU" sz="1400" dirty="0" smtClean="0"/>
              <a:t>/</a:t>
            </a:r>
          </a:p>
          <a:p>
            <a:r>
              <a:rPr lang="ru-RU" sz="1400" dirty="0" smtClean="0"/>
              <a:t>приблизить </a:t>
            </a:r>
            <a:r>
              <a:rPr lang="ru-RU" sz="1400" dirty="0" smtClean="0"/>
              <a:t>к сиденью)</a:t>
            </a:r>
          </a:p>
        </p:txBody>
      </p:sp>
      <p:sp>
        <p:nvSpPr>
          <p:cNvPr id="13" name="Текст 31"/>
          <p:cNvSpPr>
            <a:spLocks noGrp="1"/>
          </p:cNvSpPr>
          <p:nvPr>
            <p:ph type="body" sz="quarter" idx="4294967295"/>
          </p:nvPr>
        </p:nvSpPr>
        <p:spPr>
          <a:xfrm>
            <a:off x="6981858" y="1001691"/>
            <a:ext cx="1570059" cy="36513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0" algn="l"/>
              </a:tabLst>
            </a:pPr>
            <a:r>
              <a:rPr lang="ru-RU" sz="1600" b="1" dirty="0" smtClean="0"/>
              <a:t>Подлокотник 3</a:t>
            </a:r>
            <a:r>
              <a:rPr lang="en-US" sz="1600" b="1" dirty="0" smtClean="0"/>
              <a:t>d</a:t>
            </a:r>
            <a:r>
              <a:rPr lang="ru-RU" sz="1600" b="1" dirty="0" smtClean="0"/>
              <a:t>:</a:t>
            </a:r>
          </a:p>
          <a:p>
            <a:pPr marL="0" lvl="0" indent="0" algn="r">
              <a:spcBef>
                <a:spcPts val="0"/>
              </a:spcBef>
              <a:buNone/>
              <a:tabLst>
                <a:tab pos="0" algn="l"/>
              </a:tabLst>
            </a:pPr>
            <a:endParaRPr lang="en-US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 lvl="0"/>
            <a:endParaRPr lang="ru-RU" sz="1600" b="1" dirty="0" smtClean="0"/>
          </a:p>
          <a:p>
            <a:pPr lvl="0">
              <a:buNone/>
              <a:tabLst>
                <a:tab pos="0" algn="l"/>
              </a:tabLst>
            </a:pPr>
            <a:endParaRPr lang="ru-RU" sz="1600" b="1" dirty="0" smtClean="0"/>
          </a:p>
          <a:p>
            <a:pPr lvl="0">
              <a:buNone/>
              <a:tabLst>
                <a:tab pos="0" algn="l"/>
              </a:tabLst>
            </a:pPr>
            <a:endParaRPr lang="ru-RU" sz="1600" dirty="0" smtClean="0"/>
          </a:p>
          <a:p>
            <a:endParaRPr lang="ru-RU" sz="1500" dirty="0"/>
          </a:p>
        </p:txBody>
      </p:sp>
      <p:sp>
        <p:nvSpPr>
          <p:cNvPr id="14" name="Содержимое 2"/>
          <p:cNvSpPr txBox="1">
            <a:spLocks/>
          </p:cNvSpPr>
          <p:nvPr/>
        </p:nvSpPr>
        <p:spPr>
          <a:xfrm>
            <a:off x="5265747" y="4543452"/>
            <a:ext cx="3687813" cy="60004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dirty="0" smtClean="0"/>
              <a:t>В </a:t>
            </a:r>
            <a:r>
              <a:rPr lang="ru-RU" sz="1400" dirty="0" smtClean="0"/>
              <a:t>артикуле обозначается 3</a:t>
            </a:r>
            <a:r>
              <a:rPr lang="en-US" sz="1400" dirty="0" smtClean="0"/>
              <a:t>D (MNSR</a:t>
            </a:r>
            <a:r>
              <a:rPr lang="ru-RU" sz="1400" b="1" dirty="0" smtClean="0"/>
              <a:t>3</a:t>
            </a:r>
            <a:r>
              <a:rPr lang="en-US" sz="1400" b="1" dirty="0" smtClean="0"/>
              <a:t>D</a:t>
            </a:r>
            <a:r>
              <a:rPr lang="en-US" sz="1400" dirty="0" smtClean="0"/>
              <a:t>, SMSR</a:t>
            </a:r>
            <a:r>
              <a:rPr lang="ru-RU" sz="1400" b="1" dirty="0" smtClean="0"/>
              <a:t>3</a:t>
            </a:r>
            <a:r>
              <a:rPr lang="en-US" sz="1400" b="1" dirty="0" smtClean="0"/>
              <a:t>D)</a:t>
            </a:r>
            <a:endParaRPr lang="ru-RU" sz="1400" b="1" dirty="0" smtClean="0"/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 Condensed" pitchFamily="2" charset="0"/>
                <a:ea typeface="Roboto Condensed" pitchFamily="2" charset="0"/>
                <a:cs typeface="+mn-cs"/>
              </a:rPr>
              <a:t>Дороже на 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 Condensed" pitchFamily="2" charset="0"/>
                <a:ea typeface="Roboto Condensed" pitchFamily="2" charset="0"/>
                <a:cs typeface="+mn-cs"/>
              </a:rPr>
              <a:t>€30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310475" y="2024055"/>
            <a:ext cx="167959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17A345"/>
                </a:solidFill>
              </a:rPr>
              <a:t>3</a:t>
            </a:r>
            <a:r>
              <a:rPr lang="ru-RU" sz="1400" b="1" dirty="0" smtClean="0">
                <a:solidFill>
                  <a:srgbClr val="17A345"/>
                </a:solidFill>
              </a:rPr>
              <a:t>. </a:t>
            </a:r>
            <a:r>
              <a:rPr lang="ru-RU" sz="1400" dirty="0" smtClean="0"/>
              <a:t>накладка подлокотника  </a:t>
            </a:r>
            <a:endParaRPr lang="en-US" sz="1400" dirty="0" smtClean="0"/>
          </a:p>
          <a:p>
            <a:r>
              <a:rPr lang="ru-RU" sz="1400" dirty="0" smtClean="0"/>
              <a:t>вращается </a:t>
            </a:r>
            <a:r>
              <a:rPr lang="ru-RU" sz="1400" dirty="0" smtClean="0"/>
              <a:t>на 30° </a:t>
            </a:r>
            <a:endParaRPr lang="en-US" sz="1400" dirty="0" smtClean="0"/>
          </a:p>
          <a:p>
            <a:r>
              <a:rPr lang="ru-RU" sz="1400" dirty="0" smtClean="0"/>
              <a:t>в </a:t>
            </a:r>
            <a:r>
              <a:rPr lang="ru-RU" sz="1400" dirty="0" smtClean="0"/>
              <a:t>каждую </a:t>
            </a:r>
            <a:r>
              <a:rPr lang="ru-RU" sz="1400" dirty="0" smtClean="0"/>
              <a:t>сторону</a:t>
            </a:r>
            <a:endParaRPr lang="en-US" sz="1400" dirty="0" smtClean="0"/>
          </a:p>
          <a:p>
            <a:r>
              <a:rPr lang="ru-RU" sz="1400" dirty="0" smtClean="0"/>
              <a:t> </a:t>
            </a:r>
            <a:r>
              <a:rPr lang="ru-RU" sz="1400" dirty="0" smtClean="0"/>
              <a:t>(шаг 15</a:t>
            </a:r>
            <a:r>
              <a:rPr lang="ru-RU" sz="1400" dirty="0" smtClean="0"/>
              <a:t>°)</a:t>
            </a:r>
            <a:r>
              <a:rPr lang="en-US" sz="1400" dirty="0" smtClean="0"/>
              <a:t> </a:t>
            </a:r>
            <a:r>
              <a:rPr lang="ru-RU" sz="1400" dirty="0" smtClean="0"/>
              <a:t>и смещается на 30 мм</a:t>
            </a:r>
          </a:p>
          <a:p>
            <a:r>
              <a:rPr lang="ru-RU" sz="1400" dirty="0" smtClean="0"/>
              <a:t>вперед -назад</a:t>
            </a:r>
            <a:endParaRPr lang="ru-RU" sz="1400" dirty="0" smtClean="0"/>
          </a:p>
          <a:p>
            <a:endParaRPr lang="ru-RU" sz="1400" dirty="0" smtClean="0"/>
          </a:p>
        </p:txBody>
      </p:sp>
      <p:cxnSp>
        <p:nvCxnSpPr>
          <p:cNvPr id="17" name="Прямая со стрелкой 16"/>
          <p:cNvCxnSpPr/>
          <p:nvPr/>
        </p:nvCxnSpPr>
        <p:spPr>
          <a:xfrm rot="10800000" flipV="1">
            <a:off x="2016090" y="1403334"/>
            <a:ext cx="876314" cy="36513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0800000" flipV="1">
            <a:off x="1285832" y="1951029"/>
            <a:ext cx="1533544" cy="657234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0800000" flipV="1">
            <a:off x="1870038" y="3046418"/>
            <a:ext cx="949340" cy="4016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5192721" y="1914516"/>
            <a:ext cx="1314468" cy="547695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5448312" y="3521088"/>
            <a:ext cx="547695" cy="1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10800000">
            <a:off x="7273962" y="1585901"/>
            <a:ext cx="730260" cy="438155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5448312" y="1293795"/>
            <a:ext cx="766773" cy="182565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5" cstate="print"/>
          <a:srcRect t="67454"/>
          <a:stretch>
            <a:fillRect/>
          </a:stretch>
        </p:blipFill>
        <p:spPr bwMode="auto">
          <a:xfrm>
            <a:off x="8186787" y="3557601"/>
            <a:ext cx="714375" cy="722293"/>
          </a:xfrm>
          <a:prstGeom prst="rect">
            <a:avLst/>
          </a:prstGeom>
          <a:noFill/>
        </p:spPr>
      </p:pic>
      <p:pic>
        <p:nvPicPr>
          <p:cNvPr id="19460" name="Picture 4" descr=" "/>
          <p:cNvPicPr>
            <a:picLocks noChangeAspect="1" noChangeArrowheads="1"/>
          </p:cNvPicPr>
          <p:nvPr/>
        </p:nvPicPr>
        <p:blipFill>
          <a:blip r:embed="rId6" cstate="print"/>
          <a:srcRect t="32905" b="34191"/>
          <a:stretch>
            <a:fillRect/>
          </a:stretch>
        </p:blipFill>
        <p:spPr bwMode="auto">
          <a:xfrm>
            <a:off x="4316409" y="1658924"/>
            <a:ext cx="766773" cy="783823"/>
          </a:xfrm>
          <a:prstGeom prst="rect">
            <a:avLst/>
          </a:prstGeom>
          <a:noFill/>
        </p:spPr>
      </p:pic>
      <p:pic>
        <p:nvPicPr>
          <p:cNvPr id="19462" name="Picture 6" descr=" "/>
          <p:cNvPicPr>
            <a:picLocks noChangeAspect="1" noChangeArrowheads="1"/>
          </p:cNvPicPr>
          <p:nvPr/>
        </p:nvPicPr>
        <p:blipFill>
          <a:blip r:embed="rId5" cstate="print"/>
          <a:srcRect b="67096"/>
          <a:stretch>
            <a:fillRect/>
          </a:stretch>
        </p:blipFill>
        <p:spPr bwMode="auto">
          <a:xfrm>
            <a:off x="4608513" y="2900367"/>
            <a:ext cx="714375" cy="7302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Кресл</a:t>
            </a:r>
            <a:r>
              <a:rPr lang="en-US" dirty="0" smtClean="0"/>
              <a:t>a</a:t>
            </a:r>
            <a:r>
              <a:rPr lang="ru-RU" dirty="0" smtClean="0"/>
              <a:t> </a:t>
            </a:r>
            <a:r>
              <a:rPr lang="en-US" dirty="0" smtClean="0"/>
              <a:t>Smart </a:t>
            </a:r>
            <a:r>
              <a:rPr lang="ru-RU" dirty="0" smtClean="0"/>
              <a:t>и </a:t>
            </a:r>
            <a:r>
              <a:rPr lang="en-US" dirty="0" smtClean="0"/>
              <a:t>Main</a:t>
            </a:r>
            <a:r>
              <a:rPr lang="ru-RU" dirty="0" smtClean="0"/>
              <a:t>. </a:t>
            </a:r>
            <a:r>
              <a:rPr lang="ru-RU" dirty="0" err="1" smtClean="0"/>
              <a:t>Синхромеханизм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Текст 31"/>
          <p:cNvSpPr>
            <a:spLocks noGrp="1"/>
          </p:cNvSpPr>
          <p:nvPr>
            <p:ph type="body" sz="quarter" idx="4294967295"/>
          </p:nvPr>
        </p:nvSpPr>
        <p:spPr>
          <a:xfrm>
            <a:off x="3841740" y="1111230"/>
            <a:ext cx="4937130" cy="36878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 indent="0" algn="r">
              <a:spcBef>
                <a:spcPts val="0"/>
              </a:spcBef>
              <a:buNone/>
              <a:tabLst>
                <a:tab pos="0" algn="l"/>
              </a:tabLst>
            </a:pPr>
            <a:endParaRPr lang="en-US" sz="1600" dirty="0" smtClean="0"/>
          </a:p>
          <a:p>
            <a:pPr lvl="0">
              <a:buNone/>
              <a:tabLst>
                <a:tab pos="0" algn="l"/>
              </a:tabLst>
            </a:pPr>
            <a:r>
              <a:rPr lang="ru-RU" sz="1600" b="1" dirty="0" err="1" smtClean="0"/>
              <a:t>Синхромеханизм</a:t>
            </a:r>
            <a:r>
              <a:rPr lang="ru-RU" sz="1600" b="1" dirty="0" smtClean="0"/>
              <a:t>:</a:t>
            </a:r>
          </a:p>
          <a:p>
            <a:pPr lvl="0">
              <a:buNone/>
              <a:tabLst>
                <a:tab pos="0" algn="l"/>
              </a:tabLst>
            </a:pPr>
            <a:endParaRPr lang="ru-RU" sz="1600" b="1" dirty="0" smtClean="0"/>
          </a:p>
          <a:p>
            <a:r>
              <a:rPr lang="ru-RU" sz="1600" dirty="0" err="1" smtClean="0"/>
              <a:t>синхрокоэффициент</a:t>
            </a:r>
            <a:r>
              <a:rPr lang="ru-RU" sz="1600" dirty="0" smtClean="0"/>
              <a:t> 4:1 (с каждым 1˚ отклонения сиденья спинка отклоняется на 4 ˚)</a:t>
            </a:r>
          </a:p>
          <a:p>
            <a:pPr lvl="0"/>
            <a:r>
              <a:rPr lang="ru-RU" sz="1600" dirty="0" smtClean="0"/>
              <a:t>регулировка наклона спинки кресла в диапазоне от 0˚ до 18˚</a:t>
            </a:r>
          </a:p>
          <a:p>
            <a:pPr lvl="0"/>
            <a:r>
              <a:rPr lang="ru-RU" sz="1600" dirty="0" err="1" smtClean="0"/>
              <a:t>синхромеханизм</a:t>
            </a:r>
            <a:r>
              <a:rPr lang="ru-RU" sz="1600" dirty="0" smtClean="0"/>
              <a:t> и газлифт работают при весе пользователя  до 120 кг</a:t>
            </a:r>
            <a:endParaRPr lang="en-US" sz="1600" dirty="0" smtClean="0"/>
          </a:p>
          <a:p>
            <a:pPr lvl="0">
              <a:buNone/>
            </a:pPr>
            <a:endParaRPr lang="ru-RU" sz="1600" dirty="0" smtClean="0"/>
          </a:p>
          <a:p>
            <a:pPr lvl="0">
              <a:buNone/>
              <a:tabLst>
                <a:tab pos="0" algn="l"/>
              </a:tabLst>
            </a:pPr>
            <a:endParaRPr lang="ru-RU" sz="1600" dirty="0" smtClean="0"/>
          </a:p>
          <a:p>
            <a:endParaRPr lang="ru-RU" sz="1500" dirty="0"/>
          </a:p>
        </p:txBody>
      </p:sp>
      <p:pic>
        <p:nvPicPr>
          <p:cNvPr id="19457" name="Picture 1" descr="X:\Наполнение нового сайта_апрель 2014\Кресла\Smart\механизмы отдельно\C20_Detailbil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3466" y="1914516"/>
            <a:ext cx="3072308" cy="2300319"/>
          </a:xfrm>
          <a:prstGeom prst="rect">
            <a:avLst/>
          </a:prstGeom>
          <a:noFill/>
        </p:spPr>
      </p:pic>
      <p:cxnSp>
        <p:nvCxnSpPr>
          <p:cNvPr id="8" name="Прямая со стрелкой 7"/>
          <p:cNvCxnSpPr/>
          <p:nvPr/>
        </p:nvCxnSpPr>
        <p:spPr>
          <a:xfrm rot="5400000">
            <a:off x="2490760" y="1768465"/>
            <a:ext cx="584207" cy="36513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979577" y="1001691"/>
            <a:ext cx="16065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Рычаг наклона </a:t>
            </a:r>
          </a:p>
          <a:p>
            <a:r>
              <a:rPr lang="ru-RU" sz="1600" dirty="0" smtClean="0"/>
              <a:t>спинки и </a:t>
            </a:r>
            <a:r>
              <a:rPr lang="ru-RU" sz="1600" dirty="0" smtClean="0"/>
              <a:t>сидения</a:t>
            </a:r>
            <a:endParaRPr lang="ru-RU" sz="1200" dirty="0" smtClean="0"/>
          </a:p>
          <a:p>
            <a:r>
              <a:rPr lang="ru-RU" sz="1200" i="1" dirty="0" smtClean="0"/>
              <a:t>(под </a:t>
            </a:r>
            <a:r>
              <a:rPr lang="ru-RU" sz="1200" i="1" dirty="0" smtClean="0"/>
              <a:t>левой </a:t>
            </a:r>
            <a:r>
              <a:rPr lang="ru-RU" sz="1200" i="1" dirty="0" smtClean="0"/>
              <a:t>рукой)</a:t>
            </a:r>
            <a:endParaRPr lang="ru-RU" sz="1200" dirty="0" smtClean="0"/>
          </a:p>
        </p:txBody>
      </p:sp>
      <p:cxnSp>
        <p:nvCxnSpPr>
          <p:cNvPr id="12" name="Прямая со стрелкой 11"/>
          <p:cNvCxnSpPr/>
          <p:nvPr/>
        </p:nvCxnSpPr>
        <p:spPr>
          <a:xfrm rot="16200000" flipV="1">
            <a:off x="26133" y="3685397"/>
            <a:ext cx="766772" cy="146051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73005" y="4178322"/>
            <a:ext cx="2044728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Регулировка высоты </a:t>
            </a:r>
            <a:r>
              <a:rPr lang="ru-RU" sz="1600" dirty="0" smtClean="0"/>
              <a:t>сидения </a:t>
            </a:r>
            <a:r>
              <a:rPr lang="ru-RU" sz="1200" i="1" dirty="0" smtClean="0"/>
              <a:t>(под правой рукой)</a:t>
            </a:r>
          </a:p>
          <a:p>
            <a:r>
              <a:rPr lang="ru-RU" sz="1600" dirty="0" smtClean="0"/>
              <a:t>Диапазон – 90 мм</a:t>
            </a:r>
            <a:endParaRPr lang="ru-RU" sz="1600" dirty="0" smtClean="0"/>
          </a:p>
          <a:p>
            <a:endParaRPr lang="ru-RU" sz="14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>Кресла </a:t>
            </a:r>
            <a:r>
              <a:rPr lang="en-US" dirty="0" smtClean="0"/>
              <a:t>Smart </a:t>
            </a:r>
            <a:r>
              <a:rPr lang="ru-RU" dirty="0" smtClean="0"/>
              <a:t>и </a:t>
            </a:r>
            <a:r>
              <a:rPr lang="en-US" dirty="0" smtClean="0"/>
              <a:t>Main</a:t>
            </a:r>
            <a:r>
              <a:rPr lang="ru-RU" dirty="0" smtClean="0"/>
              <a:t>. Обивки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63466" y="1038204"/>
            <a:ext cx="41259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ea typeface="Times New Roman" pitchFamily="18" charset="0"/>
                <a:cs typeface="Times New Roman" pitchFamily="18" charset="0"/>
              </a:rPr>
              <a:t>Tetra, Nisan, Puma, </a:t>
            </a:r>
            <a:r>
              <a:rPr lang="en-US" sz="1400" dirty="0" err="1" smtClean="0">
                <a:ea typeface="Times New Roman" pitchFamily="18" charset="0"/>
                <a:cs typeface="Times New Roman" pitchFamily="18" charset="0"/>
              </a:rPr>
              <a:t>Camira</a:t>
            </a:r>
            <a:r>
              <a:rPr lang="en-US" sz="1400" dirty="0" smtClean="0"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ea typeface="Times New Roman" pitchFamily="18" charset="0"/>
                <a:cs typeface="Times New Roman" pitchFamily="18" charset="0"/>
              </a:rPr>
              <a:t>войлок, </a:t>
            </a:r>
            <a:r>
              <a:rPr lang="en-US" sz="1400" dirty="0" err="1" smtClean="0">
                <a:ea typeface="Times New Roman" pitchFamily="18" charset="0"/>
                <a:cs typeface="Times New Roman" pitchFamily="18" charset="0"/>
              </a:rPr>
              <a:t>Dollaro</a:t>
            </a:r>
            <a:r>
              <a:rPr lang="en-US" sz="1400" dirty="0" smtClean="0"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ea typeface="Times New Roman" pitchFamily="18" charset="0"/>
                <a:cs typeface="Times New Roman" pitchFamily="18" charset="0"/>
              </a:rPr>
              <a:t>Hortica</a:t>
            </a:r>
            <a:r>
              <a:rPr lang="en-US" sz="1400" dirty="0" smtClean="0"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ea typeface="Times New Roman" pitchFamily="18" charset="0"/>
                <a:cs typeface="Times New Roman" pitchFamily="18" charset="0"/>
              </a:rPr>
              <a:t>кожа</a:t>
            </a:r>
            <a:r>
              <a:rPr lang="en-US" sz="1400" dirty="0" smtClean="0">
                <a:ea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3695688" y="3155958"/>
            <a:ext cx="2227293" cy="4174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 Condensed" pitchFamily="2" charset="0"/>
                <a:ea typeface="Roboto Condensed" pitchFamily="2" charset="0"/>
                <a:cs typeface="+mn-cs"/>
              </a:rPr>
              <a:t>Искусственная кожа </a:t>
            </a:r>
            <a:r>
              <a:rPr kumimoji="0" lang="en-U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 Condensed" pitchFamily="2" charset="0"/>
                <a:ea typeface="Roboto Condensed" pitchFamily="2" charset="0"/>
                <a:cs typeface="+mn-cs"/>
              </a:rPr>
              <a:t>Dollaro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/>
          <a:srcRect l="5455" t="26742" r="14882" b="14110"/>
          <a:stretch>
            <a:fillRect/>
          </a:stretch>
        </p:blipFill>
        <p:spPr bwMode="auto">
          <a:xfrm>
            <a:off x="3184506" y="1439847"/>
            <a:ext cx="2802719" cy="1664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Содержимое 2"/>
          <p:cNvSpPr txBox="1">
            <a:spLocks/>
          </p:cNvSpPr>
          <p:nvPr/>
        </p:nvSpPr>
        <p:spPr>
          <a:xfrm>
            <a:off x="2125629" y="2535237"/>
            <a:ext cx="803286" cy="25559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 Condensed" pitchFamily="2" charset="0"/>
                <a:ea typeface="Roboto Condensed" pitchFamily="2" charset="0"/>
                <a:cs typeface="+mn-cs"/>
              </a:rPr>
              <a:t>Кожа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</p:txBody>
      </p:sp>
      <p:pic>
        <p:nvPicPr>
          <p:cNvPr id="70661" name="Picture 5"/>
          <p:cNvPicPr>
            <a:picLocks noChangeAspect="1" noChangeArrowheads="1"/>
          </p:cNvPicPr>
          <p:nvPr/>
        </p:nvPicPr>
        <p:blipFill>
          <a:blip r:embed="rId4" cstate="print"/>
          <a:srcRect l="11081" t="50700" r="26028" b="9993"/>
          <a:stretch>
            <a:fillRect/>
          </a:stretch>
        </p:blipFill>
        <p:spPr bwMode="auto">
          <a:xfrm>
            <a:off x="6324624" y="1439847"/>
            <a:ext cx="2482884" cy="1241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Содержимое 2"/>
          <p:cNvSpPr txBox="1">
            <a:spLocks/>
          </p:cNvSpPr>
          <p:nvPr/>
        </p:nvSpPr>
        <p:spPr>
          <a:xfrm>
            <a:off x="8259812" y="2279645"/>
            <a:ext cx="584208" cy="255591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baseline="0" dirty="0" smtClean="0">
                <a:latin typeface="Roboto Condensed" pitchFamily="2" charset="0"/>
                <a:ea typeface="Roboto Condensed" pitchFamily="2" charset="0"/>
              </a:rPr>
              <a:t>Tetra </a:t>
            </a:r>
            <a:r>
              <a:rPr lang="en-US" sz="1400" dirty="0" smtClean="0">
                <a:latin typeface="Roboto Condensed" pitchFamily="2" charset="0"/>
                <a:ea typeface="Roboto Condensed" pitchFamily="2" charset="0"/>
              </a:rPr>
              <a:t> 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</p:txBody>
      </p:sp>
      <p:pic>
        <p:nvPicPr>
          <p:cNvPr id="70663" name="Picture 7"/>
          <p:cNvPicPr>
            <a:picLocks noChangeAspect="1" noChangeArrowheads="1"/>
          </p:cNvPicPr>
          <p:nvPr/>
        </p:nvPicPr>
        <p:blipFill>
          <a:blip r:embed="rId5" cstate="print"/>
          <a:srcRect l="10846" t="48828" r="41536" b="11864"/>
          <a:stretch>
            <a:fillRect/>
          </a:stretch>
        </p:blipFill>
        <p:spPr bwMode="auto">
          <a:xfrm>
            <a:off x="6324624" y="3228984"/>
            <a:ext cx="1825650" cy="1205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Содержимое 2"/>
          <p:cNvSpPr txBox="1">
            <a:spLocks/>
          </p:cNvSpPr>
          <p:nvPr/>
        </p:nvSpPr>
        <p:spPr>
          <a:xfrm>
            <a:off x="8186787" y="4141809"/>
            <a:ext cx="584208" cy="255591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baseline="0" dirty="0" smtClean="0">
                <a:latin typeface="Roboto Condensed" pitchFamily="2" charset="0"/>
                <a:ea typeface="Roboto Condensed" pitchFamily="2" charset="0"/>
              </a:rPr>
              <a:t>Nisan </a:t>
            </a:r>
            <a:r>
              <a:rPr lang="en-US" sz="1400" dirty="0" smtClean="0">
                <a:latin typeface="Roboto Condensed" pitchFamily="2" charset="0"/>
                <a:ea typeface="Roboto Condensed" pitchFamily="2" charset="0"/>
              </a:rPr>
              <a:t> 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6"/>
          <a:srcRect l="22825" t="27116" r="42435" b="60822"/>
          <a:stretch>
            <a:fillRect/>
          </a:stretch>
        </p:blipFill>
        <p:spPr bwMode="auto">
          <a:xfrm>
            <a:off x="226953" y="1476360"/>
            <a:ext cx="2493666" cy="692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6"/>
          <a:srcRect l="22825" t="39178" r="50798" b="49300"/>
          <a:stretch>
            <a:fillRect/>
          </a:stretch>
        </p:blipFill>
        <p:spPr bwMode="auto">
          <a:xfrm>
            <a:off x="226953" y="2097081"/>
            <a:ext cx="1935189" cy="676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7"/>
          <a:srcRect l="22761" t="27328" r="42499" b="61370"/>
          <a:stretch>
            <a:fillRect/>
          </a:stretch>
        </p:blipFill>
        <p:spPr bwMode="auto">
          <a:xfrm>
            <a:off x="263466" y="3082932"/>
            <a:ext cx="2665449" cy="693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7"/>
          <a:srcRect l="22761" t="39820" r="51065" b="49088"/>
          <a:stretch>
            <a:fillRect/>
          </a:stretch>
        </p:blipFill>
        <p:spPr bwMode="auto">
          <a:xfrm>
            <a:off x="263466" y="3703653"/>
            <a:ext cx="2008215" cy="680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Содержимое 2"/>
          <p:cNvSpPr txBox="1">
            <a:spLocks/>
          </p:cNvSpPr>
          <p:nvPr/>
        </p:nvSpPr>
        <p:spPr>
          <a:xfrm>
            <a:off x="1541421" y="4397400"/>
            <a:ext cx="730260" cy="4174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 Condensed" pitchFamily="2" charset="0"/>
                <a:ea typeface="Roboto Condensed" pitchFamily="2" charset="0"/>
                <a:cs typeface="+mn-cs"/>
              </a:rPr>
              <a:t>Hortica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8"/>
          <a:srcRect l="39297" t="29362" r="34648" b="47266"/>
          <a:stretch>
            <a:fillRect/>
          </a:stretch>
        </p:blipFill>
        <p:spPr bwMode="auto">
          <a:xfrm>
            <a:off x="3184506" y="3521088"/>
            <a:ext cx="1862163" cy="133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Содержимое 2"/>
          <p:cNvSpPr txBox="1">
            <a:spLocks/>
          </p:cNvSpPr>
          <p:nvPr/>
        </p:nvSpPr>
        <p:spPr>
          <a:xfrm>
            <a:off x="5192721" y="4543452"/>
            <a:ext cx="693747" cy="32861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baseline="0" dirty="0" err="1" smtClean="0">
                <a:latin typeface="Roboto Condensed" pitchFamily="2" charset="0"/>
                <a:ea typeface="Roboto Condensed" pitchFamily="2" charset="0"/>
              </a:rPr>
              <a:t>Camira</a:t>
            </a:r>
            <a:r>
              <a:rPr lang="en-US" sz="1400" dirty="0" smtClean="0">
                <a:latin typeface="Roboto Condensed" pitchFamily="2" charset="0"/>
                <a:ea typeface="Roboto Condensed" pitchFamily="2" charset="0"/>
              </a:rPr>
              <a:t> 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rgbClr val="000000"/>
      </a:dk1>
      <a:lt1>
        <a:sysClr val="window" lastClr="FFFFFF"/>
      </a:lt1>
      <a:dk2>
        <a:srgbClr val="333333"/>
      </a:dk2>
      <a:lt2>
        <a:srgbClr val="B2B2B2"/>
      </a:lt2>
      <a:accent1>
        <a:srgbClr val="CBEED3"/>
      </a:accent1>
      <a:accent2>
        <a:srgbClr val="98DEA7"/>
      </a:accent2>
      <a:accent3>
        <a:srgbClr val="64CE7C"/>
      </a:accent3>
      <a:accent4>
        <a:srgbClr val="64CE7C"/>
      </a:accent4>
      <a:accent5>
        <a:srgbClr val="1E622D"/>
      </a:accent5>
      <a:accent6>
        <a:srgbClr val="14411E"/>
      </a:accent6>
      <a:hlink>
        <a:srgbClr val="29833D"/>
      </a:hlink>
      <a:folHlink>
        <a:srgbClr val="707070"/>
      </a:folHlink>
    </a:clrScheme>
    <a:fontScheme name="Другая 1">
      <a:majorFont>
        <a:latin typeface="RistrettoPro-Regular"/>
        <a:ea typeface=""/>
        <a:cs typeface=""/>
      </a:majorFont>
      <a:minorFont>
        <a:latin typeface="Roboto Condense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12930</TotalTime>
  <Words>379</Words>
  <Application>Microsoft Office PowerPoint</Application>
  <PresentationFormat>Экран (16:9)</PresentationFormat>
  <Paragraphs>152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Roboto Condensed</vt:lpstr>
      <vt:lpstr>Ristretto Pro Rg</vt:lpstr>
      <vt:lpstr>Roboto Cn</vt:lpstr>
      <vt:lpstr>Times New Roman</vt:lpstr>
      <vt:lpstr>Calibri</vt:lpstr>
      <vt:lpstr>Тема Office</vt:lpstr>
      <vt:lpstr>Слайд 1</vt:lpstr>
      <vt:lpstr>Офисные кресла. Эргономичные  кресла Main и Smart</vt:lpstr>
      <vt:lpstr>Креслa Smart и Main </vt:lpstr>
      <vt:lpstr>Креслa Smart и Main </vt:lpstr>
      <vt:lpstr>Креслa Smart и Main. Спинки </vt:lpstr>
      <vt:lpstr>Креслa Smart и Main. Сиденья </vt:lpstr>
      <vt:lpstr>Креслa Smart и Main. Подлокотники </vt:lpstr>
      <vt:lpstr>Креслa Smart и Main. Синхромеханизм </vt:lpstr>
      <vt:lpstr>Кресла Smart и Main. Обивки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vija</dc:creator>
  <cp:lastModifiedBy>mar-2</cp:lastModifiedBy>
  <cp:revision>1001</cp:revision>
  <dcterms:created xsi:type="dcterms:W3CDTF">2013-12-11T21:42:11Z</dcterms:created>
  <dcterms:modified xsi:type="dcterms:W3CDTF">2015-01-16T12:22:02Z</dcterms:modified>
</cp:coreProperties>
</file>